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el &amp; Untertitel">
    <p:spTree>
      <p:nvGrpSpPr>
        <p:cNvPr id="1" name=""/>
        <p:cNvGrpSpPr/>
        <p:nvPr/>
      </p:nvGrpSpPr>
      <p:grpSpPr>
        <a:xfrm>
          <a:off x="0" y="0"/>
          <a:ext cx="0" cy="0"/>
          <a:chOff x="0" y="0"/>
          <a:chExt cx="0" cy="0"/>
        </a:xfrm>
      </p:grpSpPr>
      <p:sp>
        <p:nvSpPr>
          <p:cNvPr id="11" name="Titeltext"/>
          <p:cNvSpPr txBox="1"/>
          <p:nvPr>
            <p:ph type="title"/>
          </p:nvPr>
        </p:nvSpPr>
        <p:spPr>
          <a:xfrm>
            <a:off x="1270000" y="1638300"/>
            <a:ext cx="10464800" cy="3302000"/>
          </a:xfrm>
          <a:prstGeom prst="rect">
            <a:avLst/>
          </a:prstGeom>
        </p:spPr>
        <p:txBody>
          <a:bodyPr anchor="b"/>
          <a:lstStyle/>
          <a:p>
            <a:pPr/>
            <a:r>
              <a:t>Titeltext</a:t>
            </a:r>
          </a:p>
        </p:txBody>
      </p:sp>
      <p:sp>
        <p:nvSpPr>
          <p:cNvPr id="12" name="Textebene 1…"/>
          <p:cNvSpPr txBox="1"/>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Textebene 1</a:t>
            </a:r>
          </a:p>
          <a:p>
            <a:pPr lvl="1"/>
            <a:r>
              <a:t>Textebene 2</a:t>
            </a:r>
          </a:p>
          <a:p>
            <a:pPr lvl="2"/>
            <a:r>
              <a:t>Textebene 3</a:t>
            </a:r>
          </a:p>
          <a:p>
            <a:pPr lvl="3"/>
            <a:r>
              <a:t>Textebene 4</a:t>
            </a:r>
          </a:p>
          <a:p>
            <a:pPr lvl="4"/>
            <a:r>
              <a:t>Textebene 5</a:t>
            </a:r>
          </a:p>
        </p:txBody>
      </p:sp>
      <p:sp>
        <p:nvSpPr>
          <p:cNvPr id="13" name="Foliennummer"/>
          <p:cNvSpPr txBox="1"/>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Zitat">
    <p:spTree>
      <p:nvGrpSpPr>
        <p:cNvPr id="1" name=""/>
        <p:cNvGrpSpPr/>
        <p:nvPr/>
      </p:nvGrpSpPr>
      <p:grpSpPr>
        <a:xfrm>
          <a:off x="0" y="0"/>
          <a:ext cx="0" cy="0"/>
          <a:chOff x="0" y="0"/>
          <a:chExt cx="0" cy="0"/>
        </a:xfrm>
      </p:grpSpPr>
      <p:sp>
        <p:nvSpPr>
          <p:cNvPr id="93" name="–Christian Bauer"/>
          <p:cNvSpPr txBox="1"/>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i="1" sz="2400"/>
            </a:lvl1pPr>
          </a:lstStyle>
          <a:p>
            <a:pPr/>
            <a:r>
              <a:t>–Christian Bauer</a:t>
            </a:r>
          </a:p>
        </p:txBody>
      </p:sp>
      <p:sp>
        <p:nvSpPr>
          <p:cNvPr id="94" name="„Zitat hier eingeben.“"/>
          <p:cNvSpPr txBox="1"/>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pPr/>
            <a:r>
              <a:t>„Zitat hier eingeben.“ </a:t>
            </a:r>
          </a:p>
        </p:txBody>
      </p:sp>
      <p:sp>
        <p:nvSpPr>
          <p:cNvPr id="95"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p:spTree>
      <p:nvGrpSpPr>
        <p:cNvPr id="1" name=""/>
        <p:cNvGrpSpPr/>
        <p:nvPr/>
      </p:nvGrpSpPr>
      <p:grpSpPr>
        <a:xfrm>
          <a:off x="0" y="0"/>
          <a:ext cx="0" cy="0"/>
          <a:chOff x="0" y="0"/>
          <a:chExt cx="0" cy="0"/>
        </a:xfrm>
      </p:grpSpPr>
      <p:sp>
        <p:nvSpPr>
          <p:cNvPr id="102" name="Bild"/>
          <p:cNvSpPr/>
          <p:nvPr>
            <p:ph type="pic" idx="13"/>
          </p:nvPr>
        </p:nvSpPr>
        <p:spPr>
          <a:xfrm>
            <a:off x="-949853" y="0"/>
            <a:ext cx="14904506" cy="9944100"/>
          </a:xfrm>
          <a:prstGeom prst="rect">
            <a:avLst/>
          </a:prstGeom>
        </p:spPr>
        <p:txBody>
          <a:bodyPr lIns="91439" tIns="45719" rIns="91439" bIns="45719" anchor="t">
            <a:noAutofit/>
          </a:bodyPr>
          <a:lstStyle/>
          <a:p>
            <a:pPr/>
          </a:p>
        </p:txBody>
      </p:sp>
      <p:sp>
        <p:nvSpPr>
          <p:cNvPr id="103"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Leer">
    <p:spTree>
      <p:nvGrpSpPr>
        <p:cNvPr id="1" name=""/>
        <p:cNvGrpSpPr/>
        <p:nvPr/>
      </p:nvGrpSpPr>
      <p:grpSpPr>
        <a:xfrm>
          <a:off x="0" y="0"/>
          <a:ext cx="0" cy="0"/>
          <a:chOff x="0" y="0"/>
          <a:chExt cx="0" cy="0"/>
        </a:xfrm>
      </p:grpSpPr>
      <p:sp>
        <p:nvSpPr>
          <p:cNvPr id="110"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 Horizontal">
    <p:spTree>
      <p:nvGrpSpPr>
        <p:cNvPr id="1" name=""/>
        <p:cNvGrpSpPr/>
        <p:nvPr/>
      </p:nvGrpSpPr>
      <p:grpSpPr>
        <a:xfrm>
          <a:off x="0" y="0"/>
          <a:ext cx="0" cy="0"/>
          <a:chOff x="0" y="0"/>
          <a:chExt cx="0" cy="0"/>
        </a:xfrm>
      </p:grpSpPr>
      <p:sp>
        <p:nvSpPr>
          <p:cNvPr id="20" name="Bild"/>
          <p:cNvSpPr/>
          <p:nvPr>
            <p:ph type="pic" idx="13"/>
          </p:nvPr>
        </p:nvSpPr>
        <p:spPr>
          <a:xfrm>
            <a:off x="1622088" y="289099"/>
            <a:ext cx="9753603" cy="6505789"/>
          </a:xfrm>
          <a:prstGeom prst="rect">
            <a:avLst/>
          </a:prstGeom>
        </p:spPr>
        <p:txBody>
          <a:bodyPr lIns="91439" tIns="45719" rIns="91439" bIns="45719" anchor="t">
            <a:noAutofit/>
          </a:bodyPr>
          <a:lstStyle/>
          <a:p>
            <a:pPr/>
          </a:p>
        </p:txBody>
      </p:sp>
      <p:sp>
        <p:nvSpPr>
          <p:cNvPr id="21" name="Titeltext"/>
          <p:cNvSpPr txBox="1"/>
          <p:nvPr>
            <p:ph type="title"/>
          </p:nvPr>
        </p:nvSpPr>
        <p:spPr>
          <a:xfrm>
            <a:off x="1270000" y="6718300"/>
            <a:ext cx="10464800" cy="1422400"/>
          </a:xfrm>
          <a:prstGeom prst="rect">
            <a:avLst/>
          </a:prstGeom>
        </p:spPr>
        <p:txBody>
          <a:bodyPr anchor="b"/>
          <a:lstStyle/>
          <a:p>
            <a:pPr/>
            <a:r>
              <a:t>Titeltext</a:t>
            </a:r>
          </a:p>
        </p:txBody>
      </p:sp>
      <p:sp>
        <p:nvSpPr>
          <p:cNvPr id="22" name="Textebene 1…"/>
          <p:cNvSpPr txBox="1"/>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Textebene 1</a:t>
            </a:r>
          </a:p>
          <a:p>
            <a:pPr lvl="1"/>
            <a:r>
              <a:t>Textebene 2</a:t>
            </a:r>
          </a:p>
          <a:p>
            <a:pPr lvl="2"/>
            <a:r>
              <a:t>Textebene 3</a:t>
            </a:r>
          </a:p>
          <a:p>
            <a:pPr lvl="3"/>
            <a:r>
              <a:t>Textebene 4</a:t>
            </a:r>
          </a:p>
          <a:p>
            <a:pPr lvl="4"/>
            <a:r>
              <a:t>Textebene 5</a:t>
            </a:r>
          </a:p>
        </p:txBody>
      </p:sp>
      <p:sp>
        <p:nvSpPr>
          <p:cNvPr id="23"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 Mitte">
    <p:spTree>
      <p:nvGrpSpPr>
        <p:cNvPr id="1" name=""/>
        <p:cNvGrpSpPr/>
        <p:nvPr/>
      </p:nvGrpSpPr>
      <p:grpSpPr>
        <a:xfrm>
          <a:off x="0" y="0"/>
          <a:ext cx="0" cy="0"/>
          <a:chOff x="0" y="0"/>
          <a:chExt cx="0" cy="0"/>
        </a:xfrm>
      </p:grpSpPr>
      <p:sp>
        <p:nvSpPr>
          <p:cNvPr id="30" name="Titeltext"/>
          <p:cNvSpPr txBox="1"/>
          <p:nvPr>
            <p:ph type="title"/>
          </p:nvPr>
        </p:nvSpPr>
        <p:spPr>
          <a:xfrm>
            <a:off x="1270000" y="3225800"/>
            <a:ext cx="10464800" cy="3302000"/>
          </a:xfrm>
          <a:prstGeom prst="rect">
            <a:avLst/>
          </a:prstGeom>
        </p:spPr>
        <p:txBody>
          <a:bodyPr/>
          <a:lstStyle/>
          <a:p>
            <a:pPr/>
            <a:r>
              <a:t>Titeltext</a:t>
            </a:r>
          </a:p>
        </p:txBody>
      </p:sp>
      <p:sp>
        <p:nvSpPr>
          <p:cNvPr id="31"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 Vertikal">
    <p:spTree>
      <p:nvGrpSpPr>
        <p:cNvPr id="1" name=""/>
        <p:cNvGrpSpPr/>
        <p:nvPr/>
      </p:nvGrpSpPr>
      <p:grpSpPr>
        <a:xfrm>
          <a:off x="0" y="0"/>
          <a:ext cx="0" cy="0"/>
          <a:chOff x="0" y="0"/>
          <a:chExt cx="0" cy="0"/>
        </a:xfrm>
      </p:grpSpPr>
      <p:sp>
        <p:nvSpPr>
          <p:cNvPr id="38" name="Bild"/>
          <p:cNvSpPr/>
          <p:nvPr>
            <p:ph type="pic" idx="13"/>
          </p:nvPr>
        </p:nvSpPr>
        <p:spPr>
          <a:xfrm>
            <a:off x="2263775" y="613833"/>
            <a:ext cx="12401550" cy="8267701"/>
          </a:xfrm>
          <a:prstGeom prst="rect">
            <a:avLst/>
          </a:prstGeom>
        </p:spPr>
        <p:txBody>
          <a:bodyPr lIns="91439" tIns="45719" rIns="91439" bIns="45719" anchor="t">
            <a:noAutofit/>
          </a:bodyPr>
          <a:lstStyle/>
          <a:p>
            <a:pPr/>
          </a:p>
        </p:txBody>
      </p:sp>
      <p:sp>
        <p:nvSpPr>
          <p:cNvPr id="39" name="Titeltext"/>
          <p:cNvSpPr txBox="1"/>
          <p:nvPr>
            <p:ph type="title"/>
          </p:nvPr>
        </p:nvSpPr>
        <p:spPr>
          <a:xfrm>
            <a:off x="952500" y="635000"/>
            <a:ext cx="5334000" cy="3987800"/>
          </a:xfrm>
          <a:prstGeom prst="rect">
            <a:avLst/>
          </a:prstGeom>
        </p:spPr>
        <p:txBody>
          <a:bodyPr anchor="b"/>
          <a:lstStyle>
            <a:lvl1pPr>
              <a:defRPr sz="6000"/>
            </a:lvl1pPr>
          </a:lstStyle>
          <a:p>
            <a:pPr/>
            <a:r>
              <a:t>Titeltext</a:t>
            </a:r>
          </a:p>
        </p:txBody>
      </p:sp>
      <p:sp>
        <p:nvSpPr>
          <p:cNvPr id="40" name="Textebene 1…"/>
          <p:cNvSpPr txBox="1"/>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Textebene 1</a:t>
            </a:r>
          </a:p>
          <a:p>
            <a:pPr lvl="1"/>
            <a:r>
              <a:t>Textebene 2</a:t>
            </a:r>
          </a:p>
          <a:p>
            <a:pPr lvl="2"/>
            <a:r>
              <a:t>Textebene 3</a:t>
            </a:r>
          </a:p>
          <a:p>
            <a:pPr lvl="3"/>
            <a:r>
              <a:t>Textebene 4</a:t>
            </a:r>
          </a:p>
          <a:p>
            <a:pPr lvl="4"/>
            <a:r>
              <a:t>Textebene 5</a:t>
            </a:r>
          </a:p>
        </p:txBody>
      </p:sp>
      <p:sp>
        <p:nvSpPr>
          <p:cNvPr id="41"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 Oben">
    <p:spTree>
      <p:nvGrpSpPr>
        <p:cNvPr id="1" name=""/>
        <p:cNvGrpSpPr/>
        <p:nvPr/>
      </p:nvGrpSpPr>
      <p:grpSpPr>
        <a:xfrm>
          <a:off x="0" y="0"/>
          <a:ext cx="0" cy="0"/>
          <a:chOff x="0" y="0"/>
          <a:chExt cx="0" cy="0"/>
        </a:xfrm>
      </p:grpSpPr>
      <p:sp>
        <p:nvSpPr>
          <p:cNvPr id="48" name="Titeltext"/>
          <p:cNvSpPr txBox="1"/>
          <p:nvPr>
            <p:ph type="title"/>
          </p:nvPr>
        </p:nvSpPr>
        <p:spPr>
          <a:prstGeom prst="rect">
            <a:avLst/>
          </a:prstGeom>
        </p:spPr>
        <p:txBody>
          <a:bodyPr/>
          <a:lstStyle/>
          <a:p>
            <a:pPr/>
            <a:r>
              <a:t>Titeltext</a:t>
            </a:r>
          </a:p>
        </p:txBody>
      </p:sp>
      <p:sp>
        <p:nvSpPr>
          <p:cNvPr id="49"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amp; Punkte">
    <p:spTree>
      <p:nvGrpSpPr>
        <p:cNvPr id="1" name=""/>
        <p:cNvGrpSpPr/>
        <p:nvPr/>
      </p:nvGrpSpPr>
      <p:grpSpPr>
        <a:xfrm>
          <a:off x="0" y="0"/>
          <a:ext cx="0" cy="0"/>
          <a:chOff x="0" y="0"/>
          <a:chExt cx="0" cy="0"/>
        </a:xfrm>
      </p:grpSpPr>
      <p:sp>
        <p:nvSpPr>
          <p:cNvPr id="56" name="Titeltext"/>
          <p:cNvSpPr txBox="1"/>
          <p:nvPr>
            <p:ph type="title"/>
          </p:nvPr>
        </p:nvSpPr>
        <p:spPr>
          <a:prstGeom prst="rect">
            <a:avLst/>
          </a:prstGeom>
        </p:spPr>
        <p:txBody>
          <a:bodyPr/>
          <a:lstStyle/>
          <a:p>
            <a:pPr/>
            <a:r>
              <a:t>Titeltext</a:t>
            </a:r>
          </a:p>
        </p:txBody>
      </p:sp>
      <p:sp>
        <p:nvSpPr>
          <p:cNvPr id="57" name="Textebene 1…"/>
          <p:cNvSpPr txBox="1"/>
          <p:nvPr>
            <p:ph type="body" idx="1"/>
          </p:nvPr>
        </p:nvSpPr>
        <p:spPr>
          <a:prstGeom prst="rect">
            <a:avLst/>
          </a:prstGeom>
        </p:spPr>
        <p:txBody>
          <a:bodyPr/>
          <a:lstStyle/>
          <a:p>
            <a:pPr/>
            <a:r>
              <a:t>Textebene 1</a:t>
            </a:r>
          </a:p>
          <a:p>
            <a:pPr lvl="1"/>
            <a:r>
              <a:t>Textebene 2</a:t>
            </a:r>
          </a:p>
          <a:p>
            <a:pPr lvl="2"/>
            <a:r>
              <a:t>Textebene 3</a:t>
            </a:r>
          </a:p>
          <a:p>
            <a:pPr lvl="3"/>
            <a:r>
              <a:t>Textebene 4</a:t>
            </a:r>
          </a:p>
          <a:p>
            <a:pPr lvl="4"/>
            <a:r>
              <a:t>Textebene 5</a:t>
            </a:r>
          </a:p>
        </p:txBody>
      </p:sp>
      <p:sp>
        <p:nvSpPr>
          <p:cNvPr id="58"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Punkte &amp; Foto">
    <p:spTree>
      <p:nvGrpSpPr>
        <p:cNvPr id="1" name=""/>
        <p:cNvGrpSpPr/>
        <p:nvPr/>
      </p:nvGrpSpPr>
      <p:grpSpPr>
        <a:xfrm>
          <a:off x="0" y="0"/>
          <a:ext cx="0" cy="0"/>
          <a:chOff x="0" y="0"/>
          <a:chExt cx="0" cy="0"/>
        </a:xfrm>
      </p:grpSpPr>
      <p:sp>
        <p:nvSpPr>
          <p:cNvPr id="65" name="Bild"/>
          <p:cNvSpPr/>
          <p:nvPr>
            <p:ph type="pic" idx="13"/>
          </p:nvPr>
        </p:nvSpPr>
        <p:spPr>
          <a:xfrm>
            <a:off x="4086225" y="2586566"/>
            <a:ext cx="9429750" cy="6286501"/>
          </a:xfrm>
          <a:prstGeom prst="rect">
            <a:avLst/>
          </a:prstGeom>
        </p:spPr>
        <p:txBody>
          <a:bodyPr lIns="91439" tIns="45719" rIns="91439" bIns="45719" anchor="t">
            <a:noAutofit/>
          </a:bodyPr>
          <a:lstStyle/>
          <a:p>
            <a:pPr/>
          </a:p>
        </p:txBody>
      </p:sp>
      <p:sp>
        <p:nvSpPr>
          <p:cNvPr id="66" name="Titeltext"/>
          <p:cNvSpPr txBox="1"/>
          <p:nvPr>
            <p:ph type="title"/>
          </p:nvPr>
        </p:nvSpPr>
        <p:spPr>
          <a:prstGeom prst="rect">
            <a:avLst/>
          </a:prstGeom>
        </p:spPr>
        <p:txBody>
          <a:bodyPr/>
          <a:lstStyle/>
          <a:p>
            <a:pPr/>
            <a:r>
              <a:t>Titeltext</a:t>
            </a:r>
          </a:p>
        </p:txBody>
      </p:sp>
      <p:sp>
        <p:nvSpPr>
          <p:cNvPr id="67" name="Textebene 1…"/>
          <p:cNvSpPr txBox="1"/>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Textebene 1</a:t>
            </a:r>
          </a:p>
          <a:p>
            <a:pPr lvl="1"/>
            <a:r>
              <a:t>Textebene 2</a:t>
            </a:r>
          </a:p>
          <a:p>
            <a:pPr lvl="2"/>
            <a:r>
              <a:t>Textebene 3</a:t>
            </a:r>
          </a:p>
          <a:p>
            <a:pPr lvl="3"/>
            <a:r>
              <a:t>Textebene 4</a:t>
            </a:r>
          </a:p>
          <a:p>
            <a:pPr lvl="4"/>
            <a:r>
              <a:t>Textebene 5</a:t>
            </a:r>
          </a:p>
        </p:txBody>
      </p:sp>
      <p:sp>
        <p:nvSpPr>
          <p:cNvPr id="68" name="Foliennummer"/>
          <p:cNvSpPr txBox="1"/>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unkte">
    <p:spTree>
      <p:nvGrpSpPr>
        <p:cNvPr id="1" name=""/>
        <p:cNvGrpSpPr/>
        <p:nvPr/>
      </p:nvGrpSpPr>
      <p:grpSpPr>
        <a:xfrm>
          <a:off x="0" y="0"/>
          <a:ext cx="0" cy="0"/>
          <a:chOff x="0" y="0"/>
          <a:chExt cx="0" cy="0"/>
        </a:xfrm>
      </p:grpSpPr>
      <p:sp>
        <p:nvSpPr>
          <p:cNvPr id="75" name="Textebene 1…"/>
          <p:cNvSpPr txBox="1"/>
          <p:nvPr>
            <p:ph type="body" idx="1"/>
          </p:nvPr>
        </p:nvSpPr>
        <p:spPr>
          <a:xfrm>
            <a:off x="952500" y="1270000"/>
            <a:ext cx="11099800" cy="7213600"/>
          </a:xfrm>
          <a:prstGeom prst="rect">
            <a:avLst/>
          </a:prstGeom>
        </p:spPr>
        <p:txBody>
          <a:bodyPr/>
          <a:lstStyle/>
          <a:p>
            <a:pPr/>
            <a:r>
              <a:t>Textebene 1</a:t>
            </a:r>
          </a:p>
          <a:p>
            <a:pPr lvl="1"/>
            <a:r>
              <a:t>Textebene 2</a:t>
            </a:r>
          </a:p>
          <a:p>
            <a:pPr lvl="2"/>
            <a:r>
              <a:t>Textebene 3</a:t>
            </a:r>
          </a:p>
          <a:p>
            <a:pPr lvl="3"/>
            <a:r>
              <a:t>Textebene 4</a:t>
            </a:r>
          </a:p>
          <a:p>
            <a:pPr lvl="4"/>
            <a:r>
              <a:t>Textebene 5</a:t>
            </a:r>
          </a:p>
        </p:txBody>
      </p:sp>
      <p:sp>
        <p:nvSpPr>
          <p:cNvPr id="76"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 3 Stück">
    <p:spTree>
      <p:nvGrpSpPr>
        <p:cNvPr id="1" name=""/>
        <p:cNvGrpSpPr/>
        <p:nvPr/>
      </p:nvGrpSpPr>
      <p:grpSpPr>
        <a:xfrm>
          <a:off x="0" y="0"/>
          <a:ext cx="0" cy="0"/>
          <a:chOff x="0" y="0"/>
          <a:chExt cx="0" cy="0"/>
        </a:xfrm>
      </p:grpSpPr>
      <p:sp>
        <p:nvSpPr>
          <p:cNvPr id="83" name="Bild"/>
          <p:cNvSpPr/>
          <p:nvPr>
            <p:ph type="pic" sz="quarter" idx="13"/>
          </p:nvPr>
        </p:nvSpPr>
        <p:spPr>
          <a:xfrm>
            <a:off x="6680200" y="5029200"/>
            <a:ext cx="6054748" cy="4038600"/>
          </a:xfrm>
          <a:prstGeom prst="rect">
            <a:avLst/>
          </a:prstGeom>
        </p:spPr>
        <p:txBody>
          <a:bodyPr lIns="91439" tIns="45719" rIns="91439" bIns="45719" anchor="t">
            <a:noAutofit/>
          </a:bodyPr>
          <a:lstStyle/>
          <a:p>
            <a:pPr/>
          </a:p>
        </p:txBody>
      </p:sp>
      <p:sp>
        <p:nvSpPr>
          <p:cNvPr id="84" name="Bild"/>
          <p:cNvSpPr/>
          <p:nvPr>
            <p:ph type="pic" sz="quarter" idx="14"/>
          </p:nvPr>
        </p:nvSpPr>
        <p:spPr>
          <a:xfrm>
            <a:off x="6502400" y="889000"/>
            <a:ext cx="5867400" cy="3911601"/>
          </a:xfrm>
          <a:prstGeom prst="rect">
            <a:avLst/>
          </a:prstGeom>
        </p:spPr>
        <p:txBody>
          <a:bodyPr lIns="91439" tIns="45719" rIns="91439" bIns="45719" anchor="t">
            <a:noAutofit/>
          </a:bodyPr>
          <a:lstStyle/>
          <a:p>
            <a:pPr/>
          </a:p>
        </p:txBody>
      </p:sp>
      <p:sp>
        <p:nvSpPr>
          <p:cNvPr id="85" name="Bild"/>
          <p:cNvSpPr/>
          <p:nvPr>
            <p:ph type="pic" idx="15"/>
          </p:nvPr>
        </p:nvSpPr>
        <p:spPr>
          <a:xfrm>
            <a:off x="-2374900" y="889000"/>
            <a:ext cx="11982450" cy="7988300"/>
          </a:xfrm>
          <a:prstGeom prst="rect">
            <a:avLst/>
          </a:prstGeom>
        </p:spPr>
        <p:txBody>
          <a:bodyPr lIns="91439" tIns="45719" rIns="91439" bIns="45719" anchor="t">
            <a:noAutofit/>
          </a:bodyPr>
          <a:lstStyle/>
          <a:p>
            <a:pPr/>
          </a:p>
        </p:txBody>
      </p:sp>
      <p:sp>
        <p:nvSpPr>
          <p:cNvPr id="86"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el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Titeltext</a:t>
            </a:r>
          </a:p>
        </p:txBody>
      </p:sp>
      <p:sp>
        <p:nvSpPr>
          <p:cNvPr id="3" name="Textebene 1…"/>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Textebene 1</a:t>
            </a:r>
          </a:p>
          <a:p>
            <a:pPr lvl="1"/>
            <a:r>
              <a:t>Textebene 2</a:t>
            </a:r>
          </a:p>
          <a:p>
            <a:pPr lvl="2"/>
            <a:r>
              <a:t>Textebene 3</a:t>
            </a:r>
          </a:p>
          <a:p>
            <a:pPr lvl="3"/>
            <a:r>
              <a:t>Textebene 4</a:t>
            </a:r>
          </a:p>
          <a:p>
            <a:pPr lvl="4"/>
            <a:r>
              <a:t>Textebene 5</a:t>
            </a:r>
          </a:p>
        </p:txBody>
      </p:sp>
      <p:sp>
        <p:nvSpPr>
          <p:cNvPr id="4" name="Foliennummer"/>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b="0" sz="16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5.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9" name="Logo-lang-24-engl Kopie 2.png" descr="Logo-lang-24-engl Kopie 2.png"/>
          <p:cNvPicPr>
            <a:picLocks noChangeAspect="1"/>
          </p:cNvPicPr>
          <p:nvPr/>
        </p:nvPicPr>
        <p:blipFill>
          <a:blip r:embed="rId2">
            <a:extLst/>
          </a:blip>
          <a:stretch>
            <a:fillRect/>
          </a:stretch>
        </p:blipFill>
        <p:spPr>
          <a:xfrm>
            <a:off x="715183" y="239828"/>
            <a:ext cx="3527256" cy="794876"/>
          </a:xfrm>
          <a:prstGeom prst="rect">
            <a:avLst/>
          </a:prstGeom>
          <a:ln w="12700">
            <a:miter lim="400000"/>
          </a:ln>
        </p:spPr>
      </p:pic>
      <p:pic>
        <p:nvPicPr>
          <p:cNvPr id="120" name="Klein_Fußzeile.png" descr="Klein_Fußzeile.png"/>
          <p:cNvPicPr>
            <a:picLocks noChangeAspect="1"/>
          </p:cNvPicPr>
          <p:nvPr/>
        </p:nvPicPr>
        <p:blipFill>
          <a:blip r:embed="rId3">
            <a:extLst/>
          </a:blip>
          <a:stretch>
            <a:fillRect/>
          </a:stretch>
        </p:blipFill>
        <p:spPr>
          <a:xfrm>
            <a:off x="9180985" y="8699685"/>
            <a:ext cx="3359652" cy="685644"/>
          </a:xfrm>
          <a:prstGeom prst="rect">
            <a:avLst/>
          </a:prstGeom>
          <a:ln w="12700">
            <a:miter lim="400000"/>
          </a:ln>
        </p:spPr>
      </p:pic>
      <p:sp>
        <p:nvSpPr>
          <p:cNvPr id="121" name="Rechteck"/>
          <p:cNvSpPr/>
          <p:nvPr/>
        </p:nvSpPr>
        <p:spPr>
          <a:xfrm>
            <a:off x="933926" y="1264115"/>
            <a:ext cx="3081371" cy="314944"/>
          </a:xfrm>
          <a:prstGeom prst="rect">
            <a:avLst/>
          </a:prstGeom>
          <a:solidFill>
            <a:srgbClr val="FFFFFF"/>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22" name="Rechteck"/>
          <p:cNvSpPr/>
          <p:nvPr/>
        </p:nvSpPr>
        <p:spPr>
          <a:xfrm>
            <a:off x="949340" y="6302233"/>
            <a:ext cx="3084430" cy="314944"/>
          </a:xfrm>
          <a:prstGeom prst="rect">
            <a:avLst/>
          </a:prstGeom>
          <a:solidFill>
            <a:srgbClr val="FFFFFF"/>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23" name="Text"/>
          <p:cNvSpPr txBox="1"/>
          <p:nvPr/>
        </p:nvSpPr>
        <p:spPr>
          <a:xfrm>
            <a:off x="6919417" y="-857"/>
            <a:ext cx="486766" cy="324511"/>
          </a:xfrm>
          <a:prstGeom prst="rect">
            <a:avLst/>
          </a:prstGeom>
          <a:ln w="12700">
            <a:miter lim="400000"/>
          </a:ln>
        </p:spPr>
        <p:txBody>
          <a:bodyPr wrap="none" lIns="50800" tIns="50800" rIns="50800" bIns="50800" anchor="ctr">
            <a:spAutoFit/>
          </a:bodyPr>
          <a:lstStyle/>
          <a:p>
            <a:pPr>
              <a:defRPr b="0" sz="1600">
                <a:solidFill>
                  <a:srgbClr val="FFFFFF"/>
                </a:solidFill>
              </a:defRPr>
            </a:pPr>
          </a:p>
        </p:txBody>
      </p:sp>
      <p:sp>
        <p:nvSpPr>
          <p:cNvPr id="124" name="Datum der Beratung"/>
          <p:cNvSpPr txBox="1"/>
          <p:nvPr/>
        </p:nvSpPr>
        <p:spPr>
          <a:xfrm>
            <a:off x="10082143" y="5360"/>
            <a:ext cx="1958747" cy="32451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1600">
                <a:solidFill>
                  <a:srgbClr val="FFFFFF"/>
                </a:solidFill>
              </a:defRPr>
            </a:lvl1pPr>
          </a:lstStyle>
          <a:p>
            <a:pPr/>
            <a:r>
              <a:t>Datum der Beratung</a:t>
            </a:r>
          </a:p>
        </p:txBody>
      </p:sp>
      <p:grpSp>
        <p:nvGrpSpPr>
          <p:cNvPr id="127" name="Gruppieren"/>
          <p:cNvGrpSpPr/>
          <p:nvPr/>
        </p:nvGrpSpPr>
        <p:grpSpPr>
          <a:xfrm>
            <a:off x="546799" y="1319876"/>
            <a:ext cx="11911202" cy="2217571"/>
            <a:chOff x="0" y="317403"/>
            <a:chExt cx="11911200" cy="2217569"/>
          </a:xfrm>
        </p:grpSpPr>
        <p:sp>
          <p:nvSpPr>
            <p:cNvPr id="125" name="Corona Auswirkung auf Altersversorgung und Geldanlage"/>
            <p:cNvSpPr/>
            <p:nvPr/>
          </p:nvSpPr>
          <p:spPr>
            <a:xfrm>
              <a:off x="0" y="317403"/>
              <a:ext cx="11911201"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b="0" sz="3500">
                  <a:solidFill>
                    <a:srgbClr val="908F8F"/>
                  </a:solidFill>
                  <a:latin typeface="+mn-lt"/>
                  <a:ea typeface="+mn-ea"/>
                  <a:cs typeface="+mn-cs"/>
                  <a:sym typeface="Helvetica Neue Medium"/>
                </a:defRPr>
              </a:lvl1pPr>
            </a:lstStyle>
            <a:p>
              <a:pPr/>
              <a:r>
                <a:t>Corona Auswirkung auf Altersversorgung und Geldanlage</a:t>
              </a:r>
            </a:p>
          </p:txBody>
        </p:sp>
        <p:sp>
          <p:nvSpPr>
            <p:cNvPr id="126" name="Es kommt auf die Anlage an Strategische Ausrichtung und Anlagestrategie entscheidet!"/>
            <p:cNvSpPr/>
            <p:nvPr/>
          </p:nvSpPr>
          <p:spPr>
            <a:xfrm>
              <a:off x="6069003" y="1264972"/>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3000">
                  <a:solidFill>
                    <a:srgbClr val="00599C"/>
                  </a:solidFill>
                </a:defRPr>
              </a:pPr>
              <a:r>
                <a:t>Es kommt auf die Anlage an</a:t>
              </a:r>
              <a:br/>
              <a:r>
                <a:t>Strategische Ausrichtung und Anlagestrategie entscheidet!</a:t>
              </a:r>
            </a:p>
          </p:txBody>
        </p:sp>
      </p:grpSp>
      <p:sp>
        <p:nvSpPr>
          <p:cNvPr id="128" name="Konventionelle Anlage könnten mittel-langfristig Probleme bekommen"/>
          <p:cNvSpPr txBox="1"/>
          <p:nvPr/>
        </p:nvSpPr>
        <p:spPr>
          <a:xfrm>
            <a:off x="495703" y="2996342"/>
            <a:ext cx="10315348"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00599C"/>
                </a:solidFill>
              </a:defRPr>
            </a:lvl1pPr>
          </a:lstStyle>
          <a:p>
            <a:pPr/>
            <a:r>
              <a:t>Konventionelle Anlage könnten mittel-langfristig Probleme bekommen</a:t>
            </a:r>
          </a:p>
        </p:txBody>
      </p:sp>
      <p:grpSp>
        <p:nvGrpSpPr>
          <p:cNvPr id="132" name="Gruppieren"/>
          <p:cNvGrpSpPr/>
          <p:nvPr/>
        </p:nvGrpSpPr>
        <p:grpSpPr>
          <a:xfrm>
            <a:off x="352341" y="3671123"/>
            <a:ext cx="12300118" cy="5300385"/>
            <a:chOff x="0" y="0"/>
            <a:chExt cx="12300117" cy="5300384"/>
          </a:xfrm>
        </p:grpSpPr>
        <p:pic>
          <p:nvPicPr>
            <p:cNvPr id="129" name="Bildschirmfoto 2020-03-05 um 21.06.21.png" descr="Bildschirmfoto 2020-03-05 um 21.06.21.png"/>
            <p:cNvPicPr>
              <a:picLocks noChangeAspect="1"/>
            </p:cNvPicPr>
            <p:nvPr/>
          </p:nvPicPr>
          <p:blipFill>
            <a:blip r:embed="rId4">
              <a:extLst/>
            </a:blip>
            <a:stretch>
              <a:fillRect/>
            </a:stretch>
          </p:blipFill>
          <p:spPr>
            <a:xfrm>
              <a:off x="0" y="0"/>
              <a:ext cx="6690119" cy="5300385"/>
            </a:xfrm>
            <a:prstGeom prst="rect">
              <a:avLst/>
            </a:prstGeom>
            <a:ln w="12700" cap="flat">
              <a:noFill/>
              <a:miter lim="400000"/>
            </a:ln>
            <a:effectLst/>
          </p:spPr>
        </p:pic>
        <p:sp>
          <p:nvSpPr>
            <p:cNvPr id="130" name="Dargestellt ist die Entwicklung des deutschen Aktienindex DAX (30 größten deutschen Industriewerte) seit 1994. Die wichtigsten globalen Krisen in wirtschaftlicher (Kästchen oberhalb des Charts) und gesundheitlicher (untere Kästchen) Hinsicht sind aufgeführt. Glaubt man der damaligen jeweiligen Presseberichterstattung, so ist die Welt in den letzten 20 Jahren schon drei Mal untergegangen (rote Kennzeichnung)."/>
            <p:cNvSpPr txBox="1"/>
            <p:nvPr/>
          </p:nvSpPr>
          <p:spPr>
            <a:xfrm>
              <a:off x="7001550" y="338842"/>
              <a:ext cx="5298568" cy="18225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defTabSz="457200">
                <a:defRPr b="0" sz="1500">
                  <a:solidFill>
                    <a:srgbClr val="212121"/>
                  </a:solidFill>
                  <a:latin typeface="Arial"/>
                  <a:ea typeface="Arial"/>
                  <a:cs typeface="Arial"/>
                  <a:sym typeface="Arial"/>
                </a:defRPr>
              </a:lvl1pPr>
            </a:lstStyle>
            <a:p>
              <a:pPr/>
              <a:r>
                <a:t>Dargestellt ist die Entwicklung des deutschen Aktienindex DAX (30 größten deutschen Industriewerte) seit 1994. Die wichtigsten globalen Krisen in wirtschaftlicher (Kästchen oberhalb des Charts) und gesundheitlicher (untere Kästchen) Hinsicht sind aufgeführt. Glaubt man der damaligen jeweiligen Presseberichterstattung, so ist die Welt in den letzten 20 Jahren schon drei Mal untergegangen (rote Kennzeichnung).</a:t>
              </a:r>
            </a:p>
          </p:txBody>
        </p:sp>
        <p:sp>
          <p:nvSpPr>
            <p:cNvPr id="131" name="Trotz vielfältiger Krisenherde, Hysterie und Panikmache sowie unterschiedlichster Auswirkungen ist der DAX gestiegen. Durchschnittlich um 6,54% p.a. (Einmalanlage zu Beginn) bzw. 5,97% p.a. bei einem Sparplan. Auch in kürzeren Zeiträumen ergeben sich positive Entwicklungen."/>
            <p:cNvSpPr txBox="1"/>
            <p:nvPr/>
          </p:nvSpPr>
          <p:spPr>
            <a:xfrm>
              <a:off x="7040596" y="2410652"/>
              <a:ext cx="4973124" cy="13907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defTabSz="457200">
                <a:defRPr b="0" sz="1500">
                  <a:solidFill>
                    <a:srgbClr val="212121"/>
                  </a:solidFill>
                  <a:latin typeface="Arial"/>
                  <a:ea typeface="Arial"/>
                  <a:cs typeface="Arial"/>
                  <a:sym typeface="Arial"/>
                </a:defRPr>
              </a:lvl1pPr>
            </a:lstStyle>
            <a:p>
              <a:pPr/>
              <a:r>
                <a:t>Trotz vielfältiger Krisenherde, Hysterie und Panikmache sowie unterschiedlichster Auswirkungen ist der DAX gestiegen. Durchschnittlich um 6,54% p.a. (Einmalanlage zu Beginn) bzw. 5,97% p.a. bei einem Sparplan. Auch in kürzeren Zeiträumen ergeben sich positive Entwicklungen.</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128"/>
                                        </p:tgtEl>
                                        <p:attrNameLst>
                                          <p:attrName>style.visibility</p:attrName>
                                        </p:attrNameLst>
                                      </p:cBhvr>
                                      <p:to>
                                        <p:strVal val="visible"/>
                                      </p:to>
                                    </p:set>
                                    <p:anim calcmode="lin" valueType="num">
                                      <p:cBhvr>
                                        <p:cTn id="7" dur="1000" fill="hold"/>
                                        <p:tgtEl>
                                          <p:spTgt spid="128"/>
                                        </p:tgtEl>
                                        <p:attrNameLst>
                                          <p:attrName>ppt_x</p:attrName>
                                        </p:attrNameLst>
                                      </p:cBhvr>
                                      <p:tavLst>
                                        <p:tav tm="0">
                                          <p:val>
                                            <p:strVal val="0-#ppt_w/2"/>
                                          </p:val>
                                        </p:tav>
                                        <p:tav tm="100000">
                                          <p:val>
                                            <p:strVal val="#ppt_x"/>
                                          </p:val>
                                        </p:tav>
                                      </p:tavLst>
                                    </p:anim>
                                    <p:anim calcmode="lin" valueType="num">
                                      <p:cBhvr>
                                        <p:cTn id="8" dur="1000" fill="hold"/>
                                        <p:tgtEl>
                                          <p:spTgt spid="12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8" presetID="2" grpId="2" fill="hold">
                                  <p:stCondLst>
                                    <p:cond delay="0"/>
                                  </p:stCondLst>
                                  <p:iterate type="el" backwards="0">
                                    <p:tmAbs val="0"/>
                                  </p:iterate>
                                  <p:childTnLst>
                                    <p:set>
                                      <p:cBhvr>
                                        <p:cTn id="12" fill="hold"/>
                                        <p:tgtEl>
                                          <p:spTgt spid="132"/>
                                        </p:tgtEl>
                                        <p:attrNameLst>
                                          <p:attrName>style.visibility</p:attrName>
                                        </p:attrNameLst>
                                      </p:cBhvr>
                                      <p:to>
                                        <p:strVal val="visible"/>
                                      </p:to>
                                    </p:set>
                                    <p:anim calcmode="lin" valueType="num">
                                      <p:cBhvr>
                                        <p:cTn id="13" dur="1000" fill="hold"/>
                                        <p:tgtEl>
                                          <p:spTgt spid="132"/>
                                        </p:tgtEl>
                                        <p:attrNameLst>
                                          <p:attrName>ppt_x</p:attrName>
                                        </p:attrNameLst>
                                      </p:cBhvr>
                                      <p:tavLst>
                                        <p:tav tm="0">
                                          <p:val>
                                            <p:strVal val="0-#ppt_w/2"/>
                                          </p:val>
                                        </p:tav>
                                        <p:tav tm="100000">
                                          <p:val>
                                            <p:strVal val="#ppt_x"/>
                                          </p:val>
                                        </p:tav>
                                      </p:tavLst>
                                    </p:anim>
                                    <p:anim calcmode="lin" valueType="num">
                                      <p:cBhvr>
                                        <p:cTn id="14" dur="1000" fill="hold"/>
                                        <p:tgtEl>
                                          <p:spTgt spid="1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2" grpId="2"/>
      <p:bldP build="whole" bldLvl="1" animBg="1" rev="0" advAuto="0" spid="128"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4" name="Logo-lang-24-engl Kopie 2.png" descr="Logo-lang-24-engl Kopie 2.png"/>
          <p:cNvPicPr>
            <a:picLocks noChangeAspect="1"/>
          </p:cNvPicPr>
          <p:nvPr/>
        </p:nvPicPr>
        <p:blipFill>
          <a:blip r:embed="rId2">
            <a:extLst/>
          </a:blip>
          <a:stretch>
            <a:fillRect/>
          </a:stretch>
        </p:blipFill>
        <p:spPr>
          <a:xfrm>
            <a:off x="715183" y="239828"/>
            <a:ext cx="3527256" cy="794876"/>
          </a:xfrm>
          <a:prstGeom prst="rect">
            <a:avLst/>
          </a:prstGeom>
          <a:ln w="12700">
            <a:miter lim="400000"/>
          </a:ln>
        </p:spPr>
      </p:pic>
      <p:pic>
        <p:nvPicPr>
          <p:cNvPr id="135" name="Klein_Fußzeile.png" descr="Klein_Fußzeile.png"/>
          <p:cNvPicPr>
            <a:picLocks noChangeAspect="1"/>
          </p:cNvPicPr>
          <p:nvPr/>
        </p:nvPicPr>
        <p:blipFill>
          <a:blip r:embed="rId3">
            <a:extLst/>
          </a:blip>
          <a:stretch>
            <a:fillRect/>
          </a:stretch>
        </p:blipFill>
        <p:spPr>
          <a:xfrm>
            <a:off x="9180985" y="8699685"/>
            <a:ext cx="3359652" cy="685644"/>
          </a:xfrm>
          <a:prstGeom prst="rect">
            <a:avLst/>
          </a:prstGeom>
          <a:ln w="12700">
            <a:miter lim="400000"/>
          </a:ln>
        </p:spPr>
      </p:pic>
      <p:sp>
        <p:nvSpPr>
          <p:cNvPr id="136" name="Rechteck"/>
          <p:cNvSpPr/>
          <p:nvPr/>
        </p:nvSpPr>
        <p:spPr>
          <a:xfrm>
            <a:off x="933926" y="1264115"/>
            <a:ext cx="3081371" cy="314944"/>
          </a:xfrm>
          <a:prstGeom prst="rect">
            <a:avLst/>
          </a:prstGeom>
          <a:solidFill>
            <a:srgbClr val="FFFFFF"/>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37" name="Rechteck"/>
          <p:cNvSpPr/>
          <p:nvPr/>
        </p:nvSpPr>
        <p:spPr>
          <a:xfrm>
            <a:off x="949340" y="6302233"/>
            <a:ext cx="3084430" cy="314944"/>
          </a:xfrm>
          <a:prstGeom prst="rect">
            <a:avLst/>
          </a:prstGeom>
          <a:solidFill>
            <a:srgbClr val="FFFFFF"/>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38" name="Text"/>
          <p:cNvSpPr txBox="1"/>
          <p:nvPr/>
        </p:nvSpPr>
        <p:spPr>
          <a:xfrm>
            <a:off x="6919417" y="-857"/>
            <a:ext cx="486766" cy="324511"/>
          </a:xfrm>
          <a:prstGeom prst="rect">
            <a:avLst/>
          </a:prstGeom>
          <a:ln w="12700">
            <a:miter lim="400000"/>
          </a:ln>
        </p:spPr>
        <p:txBody>
          <a:bodyPr wrap="none" lIns="50800" tIns="50800" rIns="50800" bIns="50800" anchor="ctr">
            <a:spAutoFit/>
          </a:bodyPr>
          <a:lstStyle/>
          <a:p>
            <a:pPr>
              <a:defRPr b="0" sz="1600">
                <a:solidFill>
                  <a:srgbClr val="FFFFFF"/>
                </a:solidFill>
              </a:defRPr>
            </a:pPr>
          </a:p>
        </p:txBody>
      </p:sp>
      <p:sp>
        <p:nvSpPr>
          <p:cNvPr id="139" name="Datum der Beratung"/>
          <p:cNvSpPr txBox="1"/>
          <p:nvPr/>
        </p:nvSpPr>
        <p:spPr>
          <a:xfrm>
            <a:off x="10082143" y="5360"/>
            <a:ext cx="1958747" cy="32451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1600">
                <a:solidFill>
                  <a:srgbClr val="FFFFFF"/>
                </a:solidFill>
              </a:defRPr>
            </a:lvl1pPr>
          </a:lstStyle>
          <a:p>
            <a:pPr/>
            <a:r>
              <a:t>Datum der Beratung</a:t>
            </a:r>
          </a:p>
        </p:txBody>
      </p:sp>
      <p:sp>
        <p:nvSpPr>
          <p:cNvPr id="140" name="Angst/Risiko der Versicherer wegen Corona (COVID-19)"/>
          <p:cNvSpPr txBox="1"/>
          <p:nvPr/>
        </p:nvSpPr>
        <p:spPr>
          <a:xfrm>
            <a:off x="546055" y="1287770"/>
            <a:ext cx="10080567" cy="128103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sz="3900">
                <a:solidFill>
                  <a:srgbClr val="908F8F"/>
                </a:solidFill>
                <a:latin typeface="+mn-lt"/>
                <a:ea typeface="+mn-ea"/>
                <a:cs typeface="+mn-cs"/>
                <a:sym typeface="Helvetica Neue Medium"/>
              </a:defRPr>
            </a:lvl1pPr>
          </a:lstStyle>
          <a:p>
            <a:pPr/>
            <a:r>
              <a:t>Angst/Risiko der Versicherer wegen Corona (COVID-19)</a:t>
            </a:r>
          </a:p>
        </p:txBody>
      </p:sp>
      <p:sp>
        <p:nvSpPr>
          <p:cNvPr id="141" name="nicht bekannte Folgeerkrankungen…"/>
          <p:cNvSpPr txBox="1"/>
          <p:nvPr/>
        </p:nvSpPr>
        <p:spPr>
          <a:xfrm>
            <a:off x="502754" y="2825939"/>
            <a:ext cx="6988075" cy="19342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333375" indent="-333375" algn="l">
              <a:buSzPct val="145000"/>
              <a:buChar char="•"/>
              <a:defRPr>
                <a:solidFill>
                  <a:srgbClr val="00599C"/>
                </a:solidFill>
              </a:defRPr>
            </a:pPr>
            <a:r>
              <a:t>nicht bekannte Folgeerkrankungen</a:t>
            </a:r>
            <a:br/>
          </a:p>
          <a:p>
            <a:pPr marL="333375" indent="-333375" algn="l">
              <a:buSzPct val="145000"/>
              <a:buChar char="•"/>
              <a:defRPr>
                <a:solidFill>
                  <a:srgbClr val="00599C"/>
                </a:solidFill>
              </a:defRPr>
            </a:pPr>
            <a:r>
              <a:t>nicht bekannte Spätfolgen</a:t>
            </a:r>
            <a:br/>
          </a:p>
          <a:p>
            <a:pPr marL="333375" indent="-333375" algn="l">
              <a:buSzPct val="145000"/>
              <a:buChar char="•"/>
              <a:defRPr>
                <a:solidFill>
                  <a:srgbClr val="00599C"/>
                </a:solidFill>
              </a:defRPr>
            </a:pPr>
            <a:r>
              <a:t>schwer kalkulierbare Prämien für die Zukunft</a:t>
            </a:r>
          </a:p>
        </p:txBody>
      </p:sp>
      <p:sp>
        <p:nvSpPr>
          <p:cNvPr id="142" name="Daraus entstehende Probleme für Kunden"/>
          <p:cNvSpPr txBox="1"/>
          <p:nvPr/>
        </p:nvSpPr>
        <p:spPr>
          <a:xfrm>
            <a:off x="546055" y="5017333"/>
            <a:ext cx="10080567" cy="68413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sz="3900">
                <a:solidFill>
                  <a:srgbClr val="908F8F"/>
                </a:solidFill>
                <a:latin typeface="+mn-lt"/>
                <a:ea typeface="+mn-ea"/>
                <a:cs typeface="+mn-cs"/>
                <a:sym typeface="Helvetica Neue Medium"/>
              </a:defRPr>
            </a:lvl1pPr>
          </a:lstStyle>
          <a:p>
            <a:pPr/>
            <a:r>
              <a:t>Daraus entstehende Probleme für Kunden</a:t>
            </a:r>
          </a:p>
        </p:txBody>
      </p:sp>
      <p:sp>
        <p:nvSpPr>
          <p:cNvPr id="143" name="nicht mehr versicherbare Risiken…"/>
          <p:cNvSpPr txBox="1"/>
          <p:nvPr/>
        </p:nvSpPr>
        <p:spPr>
          <a:xfrm>
            <a:off x="540854" y="6001849"/>
            <a:ext cx="7918324" cy="19342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333375" indent="-333375" algn="l">
              <a:buSzPct val="145000"/>
              <a:buChar char="•"/>
              <a:defRPr>
                <a:solidFill>
                  <a:srgbClr val="00599C"/>
                </a:solidFill>
              </a:defRPr>
            </a:pPr>
            <a:r>
              <a:t>nicht mehr versicherbare Risiken</a:t>
            </a:r>
            <a:br/>
          </a:p>
          <a:p>
            <a:pPr marL="333375" indent="-333375" algn="l">
              <a:buSzPct val="145000"/>
              <a:buChar char="•"/>
              <a:defRPr>
                <a:solidFill>
                  <a:srgbClr val="00599C"/>
                </a:solidFill>
              </a:defRPr>
            </a:pPr>
            <a:r>
              <a:t>Risikozuschläge wenn versicherbar</a:t>
            </a:r>
            <a:br/>
          </a:p>
          <a:p>
            <a:pPr marL="333375" indent="-333375" algn="l">
              <a:buSzPct val="145000"/>
              <a:buChar char="•"/>
              <a:defRPr>
                <a:solidFill>
                  <a:srgbClr val="00599C"/>
                </a:solidFill>
              </a:defRPr>
            </a:pPr>
            <a:r>
              <a:t>Biometrietarife / Risikotarife werden deutlich teurer</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142"/>
                                        </p:tgtEl>
                                        <p:attrNameLst>
                                          <p:attrName>style.visibility</p:attrName>
                                        </p:attrNameLst>
                                      </p:cBhvr>
                                      <p:to>
                                        <p:strVal val="visible"/>
                                      </p:to>
                                    </p:set>
                                    <p:anim calcmode="lin" valueType="num">
                                      <p:cBhvr>
                                        <p:cTn id="7" dur="1000" fill="hold"/>
                                        <p:tgtEl>
                                          <p:spTgt spid="142"/>
                                        </p:tgtEl>
                                        <p:attrNameLst>
                                          <p:attrName>ppt_x</p:attrName>
                                        </p:attrNameLst>
                                      </p:cBhvr>
                                      <p:tavLst>
                                        <p:tav tm="0">
                                          <p:val>
                                            <p:strVal val="0-#ppt_w/2"/>
                                          </p:val>
                                        </p:tav>
                                        <p:tav tm="100000">
                                          <p:val>
                                            <p:strVal val="#ppt_x"/>
                                          </p:val>
                                        </p:tav>
                                      </p:tavLst>
                                    </p:anim>
                                    <p:anim calcmode="lin" valueType="num">
                                      <p:cBhvr>
                                        <p:cTn id="8"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8" presetID="2" grpId="2" fill="hold">
                                  <p:stCondLst>
                                    <p:cond delay="0"/>
                                  </p:stCondLst>
                                  <p:iterate type="el" backwards="0">
                                    <p:tmAbs val="0"/>
                                  </p:iterate>
                                  <p:childTnLst>
                                    <p:set>
                                      <p:cBhvr>
                                        <p:cTn id="12" fill="hold"/>
                                        <p:tgtEl>
                                          <p:spTgt spid="143"/>
                                        </p:tgtEl>
                                        <p:attrNameLst>
                                          <p:attrName>style.visibility</p:attrName>
                                        </p:attrNameLst>
                                      </p:cBhvr>
                                      <p:to>
                                        <p:strVal val="visible"/>
                                      </p:to>
                                    </p:set>
                                    <p:anim calcmode="lin" valueType="num">
                                      <p:cBhvr>
                                        <p:cTn id="13" dur="1000" fill="hold"/>
                                        <p:tgtEl>
                                          <p:spTgt spid="143"/>
                                        </p:tgtEl>
                                        <p:attrNameLst>
                                          <p:attrName>ppt_x</p:attrName>
                                        </p:attrNameLst>
                                      </p:cBhvr>
                                      <p:tavLst>
                                        <p:tav tm="0">
                                          <p:val>
                                            <p:strVal val="0-#ppt_w/2"/>
                                          </p:val>
                                        </p:tav>
                                        <p:tav tm="100000">
                                          <p:val>
                                            <p:strVal val="#ppt_x"/>
                                          </p:val>
                                        </p:tav>
                                      </p:tavLst>
                                    </p:anim>
                                    <p:anim calcmode="lin" valueType="num">
                                      <p:cBhvr>
                                        <p:cTn id="14" dur="1000" fill="hold"/>
                                        <p:tgtEl>
                                          <p:spTgt spid="1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3" grpId="2"/>
      <p:bldP build="whole" bldLvl="1" animBg="1" rev="0" advAuto="0" spid="142"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5" name="Logo-lang-24-engl Kopie 2.png" descr="Logo-lang-24-engl Kopie 2.png"/>
          <p:cNvPicPr>
            <a:picLocks noChangeAspect="1"/>
          </p:cNvPicPr>
          <p:nvPr/>
        </p:nvPicPr>
        <p:blipFill>
          <a:blip r:embed="rId2">
            <a:extLst/>
          </a:blip>
          <a:stretch>
            <a:fillRect/>
          </a:stretch>
        </p:blipFill>
        <p:spPr>
          <a:xfrm>
            <a:off x="715183" y="239828"/>
            <a:ext cx="3527256" cy="794876"/>
          </a:xfrm>
          <a:prstGeom prst="rect">
            <a:avLst/>
          </a:prstGeom>
          <a:ln w="12700">
            <a:miter lim="400000"/>
          </a:ln>
        </p:spPr>
      </p:pic>
      <p:pic>
        <p:nvPicPr>
          <p:cNvPr id="146" name="Klein_Fußzeile.png" descr="Klein_Fußzeile.png"/>
          <p:cNvPicPr>
            <a:picLocks noChangeAspect="1"/>
          </p:cNvPicPr>
          <p:nvPr/>
        </p:nvPicPr>
        <p:blipFill>
          <a:blip r:embed="rId3">
            <a:extLst/>
          </a:blip>
          <a:stretch>
            <a:fillRect/>
          </a:stretch>
        </p:blipFill>
        <p:spPr>
          <a:xfrm>
            <a:off x="9180985" y="8699685"/>
            <a:ext cx="3359652" cy="685644"/>
          </a:xfrm>
          <a:prstGeom prst="rect">
            <a:avLst/>
          </a:prstGeom>
          <a:ln w="12700">
            <a:miter lim="400000"/>
          </a:ln>
        </p:spPr>
      </p:pic>
      <p:sp>
        <p:nvSpPr>
          <p:cNvPr id="147" name="Rechteck"/>
          <p:cNvSpPr/>
          <p:nvPr/>
        </p:nvSpPr>
        <p:spPr>
          <a:xfrm>
            <a:off x="933926" y="1264115"/>
            <a:ext cx="3081371" cy="314944"/>
          </a:xfrm>
          <a:prstGeom prst="rect">
            <a:avLst/>
          </a:prstGeom>
          <a:solidFill>
            <a:srgbClr val="FFFFFF"/>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48" name="Text"/>
          <p:cNvSpPr txBox="1"/>
          <p:nvPr/>
        </p:nvSpPr>
        <p:spPr>
          <a:xfrm>
            <a:off x="6919417" y="-857"/>
            <a:ext cx="486766" cy="324511"/>
          </a:xfrm>
          <a:prstGeom prst="rect">
            <a:avLst/>
          </a:prstGeom>
          <a:ln w="12700">
            <a:miter lim="400000"/>
          </a:ln>
        </p:spPr>
        <p:txBody>
          <a:bodyPr wrap="none" lIns="50800" tIns="50800" rIns="50800" bIns="50800" anchor="ctr">
            <a:spAutoFit/>
          </a:bodyPr>
          <a:lstStyle/>
          <a:p>
            <a:pPr>
              <a:defRPr b="0" sz="1600">
                <a:solidFill>
                  <a:srgbClr val="FFFFFF"/>
                </a:solidFill>
              </a:defRPr>
            </a:pPr>
          </a:p>
        </p:txBody>
      </p:sp>
      <p:sp>
        <p:nvSpPr>
          <p:cNvPr id="149" name="Datum der Beratung"/>
          <p:cNvSpPr txBox="1"/>
          <p:nvPr/>
        </p:nvSpPr>
        <p:spPr>
          <a:xfrm>
            <a:off x="10082143" y="5360"/>
            <a:ext cx="1958747" cy="32451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1600">
                <a:solidFill>
                  <a:srgbClr val="FFFFFF"/>
                </a:solidFill>
              </a:defRPr>
            </a:lvl1pPr>
          </a:lstStyle>
          <a:p>
            <a:pPr/>
            <a:r>
              <a:t>Datum der Beratung</a:t>
            </a:r>
          </a:p>
        </p:txBody>
      </p:sp>
      <p:sp>
        <p:nvSpPr>
          <p:cNvPr id="150" name="Kundenrisiko!"/>
          <p:cNvSpPr txBox="1"/>
          <p:nvPr/>
        </p:nvSpPr>
        <p:spPr>
          <a:xfrm>
            <a:off x="520655" y="1710104"/>
            <a:ext cx="3359652" cy="68413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sz="3900">
                <a:solidFill>
                  <a:srgbClr val="908F8F"/>
                </a:solidFill>
                <a:latin typeface="+mn-lt"/>
                <a:ea typeface="+mn-ea"/>
                <a:cs typeface="+mn-cs"/>
                <a:sym typeface="Helvetica Neue Medium"/>
              </a:defRPr>
            </a:lvl1pPr>
          </a:lstStyle>
          <a:p>
            <a:pPr/>
            <a:r>
              <a:t>Kundenrisiko!</a:t>
            </a:r>
          </a:p>
        </p:txBody>
      </p:sp>
      <p:sp>
        <p:nvSpPr>
          <p:cNvPr id="151" name="Finanzielle Probleme durch Corona Erkrankung"/>
          <p:cNvSpPr txBox="1"/>
          <p:nvPr/>
        </p:nvSpPr>
        <p:spPr>
          <a:xfrm>
            <a:off x="528154" y="2865379"/>
            <a:ext cx="8693278"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000">
                <a:solidFill>
                  <a:srgbClr val="00599C"/>
                </a:solidFill>
              </a:defRPr>
            </a:lvl1pPr>
          </a:lstStyle>
          <a:p>
            <a:pPr/>
            <a:r>
              <a:t>Finanzielle Probleme durch Corona Erkrankung</a:t>
            </a:r>
          </a:p>
        </p:txBody>
      </p:sp>
      <p:sp>
        <p:nvSpPr>
          <p:cNvPr id="152" name="30 - 40 % Einkommenslücke bei Krankheit länger als 6 Wochen…"/>
          <p:cNvSpPr txBox="1"/>
          <p:nvPr/>
        </p:nvSpPr>
        <p:spPr>
          <a:xfrm>
            <a:off x="521103" y="3896970"/>
            <a:ext cx="11621949" cy="34074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333375" indent="-333375" algn="l">
              <a:buSzPct val="145000"/>
              <a:buChar char="•"/>
              <a:defRPr>
                <a:solidFill>
                  <a:srgbClr val="00599C"/>
                </a:solidFill>
              </a:defRPr>
            </a:pPr>
            <a:r>
              <a:t>30 - 40 % Einkommenslücke bei Krankheit länger als 6 Wochen</a:t>
            </a:r>
          </a:p>
          <a:p>
            <a:pPr algn="l">
              <a:defRPr>
                <a:solidFill>
                  <a:srgbClr val="00599C"/>
                </a:solidFill>
              </a:defRPr>
            </a:pPr>
          </a:p>
          <a:p>
            <a:pPr marL="333375" indent="-333375" algn="l">
              <a:buSzPct val="145000"/>
              <a:buChar char="•"/>
              <a:defRPr>
                <a:solidFill>
                  <a:srgbClr val="00599C"/>
                </a:solidFill>
              </a:defRPr>
            </a:pPr>
            <a:r>
              <a:t>60 - 80 % Einkommenslücke bei dauerhafter Erkrankung</a:t>
            </a:r>
            <a:br/>
          </a:p>
          <a:p>
            <a:pPr marL="333375" indent="-333375" algn="l">
              <a:buSzPct val="145000"/>
              <a:buChar char="•"/>
              <a:defRPr>
                <a:solidFill>
                  <a:srgbClr val="00599C"/>
                </a:solidFill>
              </a:defRPr>
            </a:pPr>
            <a:r>
              <a:t>bis zu 1500 € monatliches Kostenrisiko bei Pflege (auch für eigenen Kinder)</a:t>
            </a:r>
          </a:p>
          <a:p>
            <a:pPr algn="l">
              <a:defRPr>
                <a:solidFill>
                  <a:srgbClr val="00599C"/>
                </a:solidFill>
              </a:defRPr>
            </a:pPr>
          </a:p>
          <a:p>
            <a:pPr marL="333375" indent="-333375" algn="l">
              <a:buSzPct val="145000"/>
              <a:buChar char="•"/>
              <a:defRPr>
                <a:solidFill>
                  <a:srgbClr val="00599C"/>
                </a:solidFill>
              </a:defRPr>
            </a:pPr>
            <a:r>
              <a:t>finanzielle Risiken für Hinterbliebene im Todesfall</a:t>
            </a:r>
          </a:p>
          <a:p>
            <a:pPr algn="l">
              <a:defRPr>
                <a:solidFill>
                  <a:srgbClr val="00599C"/>
                </a:solidFill>
              </a:defRPr>
            </a:pPr>
          </a:p>
          <a:p>
            <a:pPr marL="333375" indent="-333375" algn="l">
              <a:buSzPct val="145000"/>
              <a:buChar char="•"/>
              <a:defRPr>
                <a:solidFill>
                  <a:srgbClr val="00599C"/>
                </a:solidFill>
              </a:defRPr>
            </a:pPr>
            <a:r>
              <a:t>keine bestmögliche Behandlung bei schwerer Krankheit als GKV versicherter</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152"/>
                                        </p:tgtEl>
                                        <p:attrNameLst>
                                          <p:attrName>style.visibility</p:attrName>
                                        </p:attrNameLst>
                                      </p:cBhvr>
                                      <p:to>
                                        <p:strVal val="visible"/>
                                      </p:to>
                                    </p:set>
                                    <p:anim calcmode="lin" valueType="num">
                                      <p:cBhvr>
                                        <p:cTn id="7" dur="1000" fill="hold"/>
                                        <p:tgtEl>
                                          <p:spTgt spid="152"/>
                                        </p:tgtEl>
                                        <p:attrNameLst>
                                          <p:attrName>ppt_x</p:attrName>
                                        </p:attrNameLst>
                                      </p:cBhvr>
                                      <p:tavLst>
                                        <p:tav tm="0">
                                          <p:val>
                                            <p:strVal val="0-#ppt_w/2"/>
                                          </p:val>
                                        </p:tav>
                                        <p:tav tm="100000">
                                          <p:val>
                                            <p:strVal val="#ppt_x"/>
                                          </p:val>
                                        </p:tav>
                                      </p:tavLst>
                                    </p:anim>
                                    <p:anim calcmode="lin" valueType="num">
                                      <p:cBhvr>
                                        <p:cTn id="8" dur="1000" fill="hold"/>
                                        <p:tgtEl>
                                          <p:spTgt spid="1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2"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4" name="Logo-lang-24-engl Kopie 2.png" descr="Logo-lang-24-engl Kopie 2.png"/>
          <p:cNvPicPr>
            <a:picLocks noChangeAspect="1"/>
          </p:cNvPicPr>
          <p:nvPr/>
        </p:nvPicPr>
        <p:blipFill>
          <a:blip r:embed="rId2">
            <a:extLst/>
          </a:blip>
          <a:stretch>
            <a:fillRect/>
          </a:stretch>
        </p:blipFill>
        <p:spPr>
          <a:xfrm>
            <a:off x="715183" y="239828"/>
            <a:ext cx="3527256" cy="794876"/>
          </a:xfrm>
          <a:prstGeom prst="rect">
            <a:avLst/>
          </a:prstGeom>
          <a:ln w="12700">
            <a:miter lim="400000"/>
          </a:ln>
        </p:spPr>
      </p:pic>
      <p:pic>
        <p:nvPicPr>
          <p:cNvPr id="155" name="Klein_Fußzeile.png" descr="Klein_Fußzeile.png"/>
          <p:cNvPicPr>
            <a:picLocks noChangeAspect="1"/>
          </p:cNvPicPr>
          <p:nvPr/>
        </p:nvPicPr>
        <p:blipFill>
          <a:blip r:embed="rId3">
            <a:extLst/>
          </a:blip>
          <a:stretch>
            <a:fillRect/>
          </a:stretch>
        </p:blipFill>
        <p:spPr>
          <a:xfrm>
            <a:off x="9180985" y="8699685"/>
            <a:ext cx="3359652" cy="685644"/>
          </a:xfrm>
          <a:prstGeom prst="rect">
            <a:avLst/>
          </a:prstGeom>
          <a:ln w="12700">
            <a:miter lim="400000"/>
          </a:ln>
        </p:spPr>
      </p:pic>
      <p:sp>
        <p:nvSpPr>
          <p:cNvPr id="156" name="Rechteck"/>
          <p:cNvSpPr/>
          <p:nvPr/>
        </p:nvSpPr>
        <p:spPr>
          <a:xfrm>
            <a:off x="933926" y="1264115"/>
            <a:ext cx="3081371" cy="314944"/>
          </a:xfrm>
          <a:prstGeom prst="rect">
            <a:avLst/>
          </a:prstGeom>
          <a:solidFill>
            <a:srgbClr val="FFFFFF"/>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57" name="Text"/>
          <p:cNvSpPr txBox="1"/>
          <p:nvPr/>
        </p:nvSpPr>
        <p:spPr>
          <a:xfrm>
            <a:off x="6919417" y="-857"/>
            <a:ext cx="486766" cy="324511"/>
          </a:xfrm>
          <a:prstGeom prst="rect">
            <a:avLst/>
          </a:prstGeom>
          <a:ln w="12700">
            <a:miter lim="400000"/>
          </a:ln>
        </p:spPr>
        <p:txBody>
          <a:bodyPr wrap="none" lIns="50800" tIns="50800" rIns="50800" bIns="50800" anchor="ctr">
            <a:spAutoFit/>
          </a:bodyPr>
          <a:lstStyle/>
          <a:p>
            <a:pPr>
              <a:defRPr b="0" sz="1600">
                <a:solidFill>
                  <a:srgbClr val="FFFFFF"/>
                </a:solidFill>
              </a:defRPr>
            </a:pPr>
          </a:p>
        </p:txBody>
      </p:sp>
      <p:sp>
        <p:nvSpPr>
          <p:cNvPr id="158" name="Datum der Beratung"/>
          <p:cNvSpPr txBox="1"/>
          <p:nvPr/>
        </p:nvSpPr>
        <p:spPr>
          <a:xfrm>
            <a:off x="10082143" y="5360"/>
            <a:ext cx="1958747" cy="32451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1600">
                <a:solidFill>
                  <a:srgbClr val="FFFFFF"/>
                </a:solidFill>
              </a:defRPr>
            </a:lvl1pPr>
          </a:lstStyle>
          <a:p>
            <a:pPr/>
            <a:r>
              <a:t>Datum der Beratung</a:t>
            </a:r>
          </a:p>
        </p:txBody>
      </p:sp>
      <p:sp>
        <p:nvSpPr>
          <p:cNvPr id="159" name="Auf was solltest Du jetzt achten?"/>
          <p:cNvSpPr txBox="1"/>
          <p:nvPr/>
        </p:nvSpPr>
        <p:spPr>
          <a:xfrm>
            <a:off x="546055" y="1207709"/>
            <a:ext cx="7870122" cy="70916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sz="4000">
                <a:solidFill>
                  <a:srgbClr val="908F8F"/>
                </a:solidFill>
                <a:latin typeface="+mn-lt"/>
                <a:ea typeface="+mn-ea"/>
                <a:cs typeface="+mn-cs"/>
                <a:sym typeface="Helvetica Neue Medium"/>
              </a:defRPr>
            </a:lvl1pPr>
          </a:lstStyle>
          <a:p>
            <a:pPr/>
            <a:r>
              <a:t>Auf was solltest Du jetzt achten?</a:t>
            </a:r>
          </a:p>
        </p:txBody>
      </p:sp>
      <p:sp>
        <p:nvSpPr>
          <p:cNvPr id="160" name="Aktuellen Schutz auf Lücken prüfen!"/>
          <p:cNvSpPr txBox="1"/>
          <p:nvPr/>
        </p:nvSpPr>
        <p:spPr>
          <a:xfrm>
            <a:off x="619077" y="2329913"/>
            <a:ext cx="6677026"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000">
                <a:solidFill>
                  <a:srgbClr val="00599C"/>
                </a:solidFill>
              </a:defRPr>
            </a:lvl1pPr>
          </a:lstStyle>
          <a:p>
            <a:pPr/>
            <a:r>
              <a:t>Aktuellen Schutz auf Lücken prüfen!</a:t>
            </a:r>
          </a:p>
        </p:txBody>
      </p:sp>
      <p:sp>
        <p:nvSpPr>
          <p:cNvPr id="161" name="Krankentagegeld…"/>
          <p:cNvSpPr txBox="1"/>
          <p:nvPr/>
        </p:nvSpPr>
        <p:spPr>
          <a:xfrm>
            <a:off x="623163" y="3303401"/>
            <a:ext cx="8502930" cy="4144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333375" indent="-333375" algn="l">
              <a:buSzPct val="145000"/>
              <a:buChar char="•"/>
              <a:defRPr>
                <a:solidFill>
                  <a:srgbClr val="00599C"/>
                </a:solidFill>
              </a:defRPr>
            </a:pPr>
            <a:r>
              <a:t>Krankentagegeld</a:t>
            </a:r>
          </a:p>
          <a:p>
            <a:pPr algn="l">
              <a:defRPr>
                <a:solidFill>
                  <a:srgbClr val="00599C"/>
                </a:solidFill>
              </a:defRPr>
            </a:pPr>
          </a:p>
          <a:p>
            <a:pPr marL="333375" indent="-333375" algn="l">
              <a:buSzPct val="145000"/>
              <a:buChar char="•"/>
              <a:defRPr>
                <a:solidFill>
                  <a:srgbClr val="00599C"/>
                </a:solidFill>
              </a:defRPr>
            </a:pPr>
            <a:r>
              <a:t>Berufsunfähigkeit</a:t>
            </a:r>
          </a:p>
          <a:p>
            <a:pPr algn="l">
              <a:defRPr>
                <a:solidFill>
                  <a:srgbClr val="00599C"/>
                </a:solidFill>
              </a:defRPr>
            </a:pPr>
          </a:p>
          <a:p>
            <a:pPr marL="333375" indent="-333375" algn="l">
              <a:buSzPct val="145000"/>
              <a:buChar char="•"/>
              <a:defRPr>
                <a:solidFill>
                  <a:srgbClr val="00599C"/>
                </a:solidFill>
              </a:defRPr>
            </a:pPr>
            <a:r>
              <a:t>Pflege</a:t>
            </a:r>
          </a:p>
          <a:p>
            <a:pPr algn="l">
              <a:defRPr>
                <a:solidFill>
                  <a:srgbClr val="00599C"/>
                </a:solidFill>
              </a:defRPr>
            </a:pPr>
          </a:p>
          <a:p>
            <a:pPr marL="333375" indent="-333375" algn="l">
              <a:buSzPct val="145000"/>
              <a:buChar char="•"/>
              <a:defRPr>
                <a:solidFill>
                  <a:srgbClr val="00599C"/>
                </a:solidFill>
              </a:defRPr>
            </a:pPr>
            <a:r>
              <a:t>Todesfallschutz</a:t>
            </a:r>
          </a:p>
          <a:p>
            <a:pPr algn="l">
              <a:defRPr>
                <a:solidFill>
                  <a:srgbClr val="00599C"/>
                </a:solidFill>
              </a:defRPr>
            </a:pPr>
          </a:p>
          <a:p>
            <a:pPr marL="333375" indent="-333375" algn="l">
              <a:buSzPct val="145000"/>
              <a:buChar char="•"/>
              <a:defRPr>
                <a:solidFill>
                  <a:srgbClr val="00599C"/>
                </a:solidFill>
              </a:defRPr>
            </a:pPr>
            <a:r>
              <a:t>Schutz bei schwerer Krankheit</a:t>
            </a:r>
          </a:p>
          <a:p>
            <a:pPr algn="l">
              <a:defRPr>
                <a:solidFill>
                  <a:srgbClr val="00599C"/>
                </a:solidFill>
              </a:defRPr>
            </a:pPr>
          </a:p>
          <a:p>
            <a:pPr marL="333375" indent="-333375" algn="l">
              <a:buSzPct val="145000"/>
              <a:buChar char="•"/>
              <a:defRPr>
                <a:solidFill>
                  <a:srgbClr val="00599C"/>
                </a:solidFill>
              </a:defRPr>
            </a:pPr>
            <a:r>
              <a:t>Zusatzschutz für stationäre und ambulante Behandlung</a:t>
            </a:r>
          </a:p>
        </p:txBody>
      </p:sp>
      <p:sp>
        <p:nvSpPr>
          <p:cNvPr id="162" name="Lücken schließen, bevor es nicht mehr möglich ist!"/>
          <p:cNvSpPr txBox="1"/>
          <p:nvPr/>
        </p:nvSpPr>
        <p:spPr>
          <a:xfrm>
            <a:off x="618336" y="7933104"/>
            <a:ext cx="11768128" cy="68413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sz="3900">
                <a:solidFill>
                  <a:srgbClr val="908F8F"/>
                </a:solidFill>
                <a:latin typeface="+mn-lt"/>
                <a:ea typeface="+mn-ea"/>
                <a:cs typeface="+mn-cs"/>
                <a:sym typeface="Helvetica Neue Medium"/>
              </a:defRPr>
            </a:lvl1pPr>
          </a:lstStyle>
          <a:p>
            <a:pPr/>
            <a:r>
              <a:t>Lücken schließen, bevor es nicht mehr möglich ist!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161"/>
                                        </p:tgtEl>
                                        <p:attrNameLst>
                                          <p:attrName>style.visibility</p:attrName>
                                        </p:attrNameLst>
                                      </p:cBhvr>
                                      <p:to>
                                        <p:strVal val="visible"/>
                                      </p:to>
                                    </p:set>
                                    <p:anim calcmode="lin" valueType="num">
                                      <p:cBhvr>
                                        <p:cTn id="7" dur="1000" fill="hold"/>
                                        <p:tgtEl>
                                          <p:spTgt spid="161"/>
                                        </p:tgtEl>
                                        <p:attrNameLst>
                                          <p:attrName>ppt_x</p:attrName>
                                        </p:attrNameLst>
                                      </p:cBhvr>
                                      <p:tavLst>
                                        <p:tav tm="0">
                                          <p:val>
                                            <p:strVal val="0-#ppt_w/2"/>
                                          </p:val>
                                        </p:tav>
                                        <p:tav tm="100000">
                                          <p:val>
                                            <p:strVal val="#ppt_x"/>
                                          </p:val>
                                        </p:tav>
                                      </p:tavLst>
                                    </p:anim>
                                    <p:anim calcmode="lin" valueType="num">
                                      <p:cBhvr>
                                        <p:cTn id="8" dur="1000" fill="hold"/>
                                        <p:tgtEl>
                                          <p:spTgt spid="16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8" presetID="2" grpId="2" fill="hold">
                                  <p:stCondLst>
                                    <p:cond delay="0"/>
                                  </p:stCondLst>
                                  <p:iterate type="el" backwards="0">
                                    <p:tmAbs val="0"/>
                                  </p:iterate>
                                  <p:childTnLst>
                                    <p:set>
                                      <p:cBhvr>
                                        <p:cTn id="12" fill="hold"/>
                                        <p:tgtEl>
                                          <p:spTgt spid="162"/>
                                        </p:tgtEl>
                                        <p:attrNameLst>
                                          <p:attrName>style.visibility</p:attrName>
                                        </p:attrNameLst>
                                      </p:cBhvr>
                                      <p:to>
                                        <p:strVal val="visible"/>
                                      </p:to>
                                    </p:set>
                                    <p:anim calcmode="lin" valueType="num">
                                      <p:cBhvr>
                                        <p:cTn id="13" dur="1000" fill="hold"/>
                                        <p:tgtEl>
                                          <p:spTgt spid="162"/>
                                        </p:tgtEl>
                                        <p:attrNameLst>
                                          <p:attrName>ppt_x</p:attrName>
                                        </p:attrNameLst>
                                      </p:cBhvr>
                                      <p:tavLst>
                                        <p:tav tm="0">
                                          <p:val>
                                            <p:strVal val="0-#ppt_w/2"/>
                                          </p:val>
                                        </p:tav>
                                        <p:tav tm="100000">
                                          <p:val>
                                            <p:strVal val="#ppt_x"/>
                                          </p:val>
                                        </p:tav>
                                      </p:tavLst>
                                    </p:anim>
                                    <p:anim calcmode="lin" valueType="num">
                                      <p:cBhvr>
                                        <p:cTn id="14" dur="1000" fill="hold"/>
                                        <p:tgtEl>
                                          <p:spTgt spid="1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1" grpId="1"/>
      <p:bldP build="whole" bldLvl="1" animBg="1" rev="0" advAuto="0" spid="162" grpId="2"/>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4" name="Logo-lang-24-engl Kopie 2.png" descr="Logo-lang-24-engl Kopie 2.png"/>
          <p:cNvPicPr>
            <a:picLocks noChangeAspect="1"/>
          </p:cNvPicPr>
          <p:nvPr/>
        </p:nvPicPr>
        <p:blipFill>
          <a:blip r:embed="rId2">
            <a:extLst/>
          </a:blip>
          <a:stretch>
            <a:fillRect/>
          </a:stretch>
        </p:blipFill>
        <p:spPr>
          <a:xfrm>
            <a:off x="715183" y="239828"/>
            <a:ext cx="3527256" cy="794876"/>
          </a:xfrm>
          <a:prstGeom prst="rect">
            <a:avLst/>
          </a:prstGeom>
          <a:ln w="12700">
            <a:miter lim="400000"/>
          </a:ln>
        </p:spPr>
      </p:pic>
      <p:pic>
        <p:nvPicPr>
          <p:cNvPr id="165" name="Klein_Fußzeile.png" descr="Klein_Fußzeile.png"/>
          <p:cNvPicPr>
            <a:picLocks noChangeAspect="1"/>
          </p:cNvPicPr>
          <p:nvPr/>
        </p:nvPicPr>
        <p:blipFill>
          <a:blip r:embed="rId3">
            <a:extLst/>
          </a:blip>
          <a:stretch>
            <a:fillRect/>
          </a:stretch>
        </p:blipFill>
        <p:spPr>
          <a:xfrm>
            <a:off x="9180985" y="8699685"/>
            <a:ext cx="3359652" cy="685644"/>
          </a:xfrm>
          <a:prstGeom prst="rect">
            <a:avLst/>
          </a:prstGeom>
          <a:ln w="12700">
            <a:miter lim="400000"/>
          </a:ln>
        </p:spPr>
      </p:pic>
      <p:sp>
        <p:nvSpPr>
          <p:cNvPr id="166" name="Rechteck"/>
          <p:cNvSpPr/>
          <p:nvPr/>
        </p:nvSpPr>
        <p:spPr>
          <a:xfrm>
            <a:off x="933926" y="1264115"/>
            <a:ext cx="3081371" cy="314944"/>
          </a:xfrm>
          <a:prstGeom prst="rect">
            <a:avLst/>
          </a:prstGeom>
          <a:solidFill>
            <a:srgbClr val="FFFFFF"/>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67" name="Rechteck"/>
          <p:cNvSpPr/>
          <p:nvPr/>
        </p:nvSpPr>
        <p:spPr>
          <a:xfrm>
            <a:off x="949340" y="6302233"/>
            <a:ext cx="3084430" cy="314944"/>
          </a:xfrm>
          <a:prstGeom prst="rect">
            <a:avLst/>
          </a:prstGeom>
          <a:solidFill>
            <a:srgbClr val="FFFFFF"/>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68" name="Text"/>
          <p:cNvSpPr txBox="1"/>
          <p:nvPr/>
        </p:nvSpPr>
        <p:spPr>
          <a:xfrm>
            <a:off x="6919417" y="-857"/>
            <a:ext cx="486766" cy="324511"/>
          </a:xfrm>
          <a:prstGeom prst="rect">
            <a:avLst/>
          </a:prstGeom>
          <a:ln w="12700">
            <a:miter lim="400000"/>
          </a:ln>
        </p:spPr>
        <p:txBody>
          <a:bodyPr wrap="none" lIns="50800" tIns="50800" rIns="50800" bIns="50800" anchor="ctr">
            <a:spAutoFit/>
          </a:bodyPr>
          <a:lstStyle/>
          <a:p>
            <a:pPr>
              <a:defRPr b="0" sz="1600">
                <a:solidFill>
                  <a:srgbClr val="FFFFFF"/>
                </a:solidFill>
              </a:defRPr>
            </a:pPr>
          </a:p>
        </p:txBody>
      </p:sp>
      <p:sp>
        <p:nvSpPr>
          <p:cNvPr id="169" name="Datum der Beratung"/>
          <p:cNvSpPr txBox="1"/>
          <p:nvPr/>
        </p:nvSpPr>
        <p:spPr>
          <a:xfrm>
            <a:off x="10082143" y="5360"/>
            <a:ext cx="1958747" cy="32451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1600">
                <a:solidFill>
                  <a:srgbClr val="FFFFFF"/>
                </a:solidFill>
              </a:defRPr>
            </a:lvl1pPr>
          </a:lstStyle>
          <a:p>
            <a:pPr/>
            <a:r>
              <a:t>Datum der Beratung</a:t>
            </a:r>
          </a:p>
        </p:txBody>
      </p:sp>
      <p:sp>
        <p:nvSpPr>
          <p:cNvPr id="170" name="Kontaktverbot warum?"/>
          <p:cNvSpPr txBox="1"/>
          <p:nvPr/>
        </p:nvSpPr>
        <p:spPr>
          <a:xfrm>
            <a:off x="520655" y="1239883"/>
            <a:ext cx="5412821" cy="68413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sz="3900">
                <a:solidFill>
                  <a:srgbClr val="908F8F"/>
                </a:solidFill>
                <a:latin typeface="+mn-lt"/>
                <a:ea typeface="+mn-ea"/>
                <a:cs typeface="+mn-cs"/>
                <a:sym typeface="Helvetica Neue Medium"/>
              </a:defRPr>
            </a:lvl1pPr>
          </a:lstStyle>
          <a:p>
            <a:pPr/>
            <a:r>
              <a:t>Kontaktverbot warum?</a:t>
            </a:r>
          </a:p>
        </p:txBody>
      </p:sp>
      <p:sp>
        <p:nvSpPr>
          <p:cNvPr id="171" name="Jeder Arztbesuch ist…"/>
          <p:cNvSpPr txBox="1"/>
          <p:nvPr/>
        </p:nvSpPr>
        <p:spPr>
          <a:xfrm>
            <a:off x="8984106" y="2231288"/>
            <a:ext cx="3196439" cy="8293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a:solidFill>
                  <a:srgbClr val="908F8F"/>
                </a:solidFill>
              </a:defRPr>
            </a:pPr>
            <a:r>
              <a:t>Jeder Arztbesuch ist </a:t>
            </a:r>
          </a:p>
          <a:p>
            <a:pPr>
              <a:defRPr>
                <a:solidFill>
                  <a:srgbClr val="908F8F"/>
                </a:solidFill>
              </a:defRPr>
            </a:pPr>
            <a:r>
              <a:t>ein RISIKO!</a:t>
            </a:r>
          </a:p>
        </p:txBody>
      </p:sp>
      <p:pic>
        <p:nvPicPr>
          <p:cNvPr id="172" name="Bildschirmfoto 2020-03-20 um 18.56.44.png" descr="Bildschirmfoto 2020-03-20 um 18.56.44.png"/>
          <p:cNvPicPr>
            <a:picLocks noChangeAspect="1"/>
          </p:cNvPicPr>
          <p:nvPr/>
        </p:nvPicPr>
        <p:blipFill>
          <a:blip r:embed="rId4">
            <a:extLst/>
          </a:blip>
          <a:stretch>
            <a:fillRect/>
          </a:stretch>
        </p:blipFill>
        <p:spPr>
          <a:xfrm>
            <a:off x="505002" y="2129196"/>
            <a:ext cx="7758464" cy="6943008"/>
          </a:xfrm>
          <a:prstGeom prst="rect">
            <a:avLst/>
          </a:prstGeom>
          <a:ln w="12700">
            <a:miter lim="400000"/>
          </a:ln>
        </p:spPr>
      </p:pic>
      <p:sp>
        <p:nvSpPr>
          <p:cNvPr id="173" name="Telemedizin als LÖSUNG"/>
          <p:cNvSpPr txBox="1"/>
          <p:nvPr/>
        </p:nvSpPr>
        <p:spPr>
          <a:xfrm>
            <a:off x="8750249" y="3370079"/>
            <a:ext cx="3841953" cy="4610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a:solidFill>
                  <a:srgbClr val="00599C"/>
                </a:solidFill>
              </a:defRPr>
            </a:lvl1pPr>
          </a:lstStyle>
          <a:p>
            <a:pPr/>
            <a:r>
              <a:t>Telemedizin als LÖSUNG</a:t>
            </a:r>
          </a:p>
        </p:txBody>
      </p:sp>
      <p:pic>
        <p:nvPicPr>
          <p:cNvPr id="174" name="Bildschirmfoto 2020-03-23 um 09.45.40.png" descr="Bildschirmfoto 2020-03-23 um 09.45.40.png"/>
          <p:cNvPicPr>
            <a:picLocks noChangeAspect="1"/>
          </p:cNvPicPr>
          <p:nvPr/>
        </p:nvPicPr>
        <p:blipFill>
          <a:blip r:embed="rId5">
            <a:extLst/>
          </a:blip>
          <a:stretch>
            <a:fillRect/>
          </a:stretch>
        </p:blipFill>
        <p:spPr>
          <a:xfrm>
            <a:off x="9511804" y="4140570"/>
            <a:ext cx="2141043" cy="347919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172"/>
                                        </p:tgtEl>
                                        <p:attrNameLst>
                                          <p:attrName>style.visibility</p:attrName>
                                        </p:attrNameLst>
                                      </p:cBhvr>
                                      <p:to>
                                        <p:strVal val="visible"/>
                                      </p:to>
                                    </p:set>
                                    <p:anim calcmode="lin" valueType="num">
                                      <p:cBhvr>
                                        <p:cTn id="7" dur="1000" fill="hold"/>
                                        <p:tgtEl>
                                          <p:spTgt spid="172"/>
                                        </p:tgtEl>
                                        <p:attrNameLst>
                                          <p:attrName>ppt_x</p:attrName>
                                        </p:attrNameLst>
                                      </p:cBhvr>
                                      <p:tavLst>
                                        <p:tav tm="0">
                                          <p:val>
                                            <p:strVal val="0-#ppt_w/2"/>
                                          </p:val>
                                        </p:tav>
                                        <p:tav tm="100000">
                                          <p:val>
                                            <p:strVal val="#ppt_x"/>
                                          </p:val>
                                        </p:tav>
                                      </p:tavLst>
                                    </p:anim>
                                    <p:anim calcmode="lin" valueType="num">
                                      <p:cBhvr>
                                        <p:cTn id="8" dur="1000" fill="hold"/>
                                        <p:tgtEl>
                                          <p:spTgt spid="17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6" presetID="23" grpId="2" fill="hold">
                                  <p:stCondLst>
                                    <p:cond delay="0"/>
                                  </p:stCondLst>
                                  <p:iterate type="el" backwards="0">
                                    <p:tmAbs val="0"/>
                                  </p:iterate>
                                  <p:childTnLst>
                                    <p:set>
                                      <p:cBhvr>
                                        <p:cTn id="12" fill="hold"/>
                                        <p:tgtEl>
                                          <p:spTgt spid="171"/>
                                        </p:tgtEl>
                                        <p:attrNameLst>
                                          <p:attrName>style.visibility</p:attrName>
                                        </p:attrNameLst>
                                      </p:cBhvr>
                                      <p:to>
                                        <p:strVal val="visible"/>
                                      </p:to>
                                    </p:set>
                                    <p:anim calcmode="lin" valueType="num">
                                      <p:cBhvr>
                                        <p:cTn id="13" dur="2500" fill="hold"/>
                                        <p:tgtEl>
                                          <p:spTgt spid="171"/>
                                        </p:tgtEl>
                                        <p:attrNameLst>
                                          <p:attrName>ppt_w</p:attrName>
                                        </p:attrNameLst>
                                      </p:cBhvr>
                                      <p:tavLst>
                                        <p:tav tm="0">
                                          <p:val>
                                            <p:fltVal val="0"/>
                                          </p:val>
                                        </p:tav>
                                        <p:tav tm="100000">
                                          <p:val>
                                            <p:strVal val="#ppt_w"/>
                                          </p:val>
                                        </p:tav>
                                      </p:tavLst>
                                    </p:anim>
                                    <p:anim calcmode="lin" valueType="num">
                                      <p:cBhvr>
                                        <p:cTn id="14" dur="2500" fill="hold"/>
                                        <p:tgtEl>
                                          <p:spTgt spid="171"/>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16" presetID="23" grpId="3" fill="hold">
                                  <p:stCondLst>
                                    <p:cond delay="0"/>
                                  </p:stCondLst>
                                  <p:iterate type="el" backwards="0">
                                    <p:tmAbs val="0"/>
                                  </p:iterate>
                                  <p:childTnLst>
                                    <p:set>
                                      <p:cBhvr>
                                        <p:cTn id="18" fill="hold"/>
                                        <p:tgtEl>
                                          <p:spTgt spid="173"/>
                                        </p:tgtEl>
                                        <p:attrNameLst>
                                          <p:attrName>style.visibility</p:attrName>
                                        </p:attrNameLst>
                                      </p:cBhvr>
                                      <p:to>
                                        <p:strVal val="visible"/>
                                      </p:to>
                                    </p:set>
                                    <p:anim calcmode="lin" valueType="num">
                                      <p:cBhvr>
                                        <p:cTn id="19" dur="2500" fill="hold"/>
                                        <p:tgtEl>
                                          <p:spTgt spid="173"/>
                                        </p:tgtEl>
                                        <p:attrNameLst>
                                          <p:attrName>ppt_w</p:attrName>
                                        </p:attrNameLst>
                                      </p:cBhvr>
                                      <p:tavLst>
                                        <p:tav tm="0">
                                          <p:val>
                                            <p:fltVal val="0"/>
                                          </p:val>
                                        </p:tav>
                                        <p:tav tm="100000">
                                          <p:val>
                                            <p:strVal val="#ppt_w"/>
                                          </p:val>
                                        </p:tav>
                                      </p:tavLst>
                                    </p:anim>
                                    <p:anim calcmode="lin" valueType="num">
                                      <p:cBhvr>
                                        <p:cTn id="20" dur="2500" fill="hold"/>
                                        <p:tgtEl>
                                          <p:spTgt spid="173"/>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16" presetID="23" grpId="4" fill="hold">
                                  <p:stCondLst>
                                    <p:cond delay="0"/>
                                  </p:stCondLst>
                                  <p:iterate type="el" backwards="0">
                                    <p:tmAbs val="0"/>
                                  </p:iterate>
                                  <p:childTnLst>
                                    <p:set>
                                      <p:cBhvr>
                                        <p:cTn id="24" fill="hold"/>
                                        <p:tgtEl>
                                          <p:spTgt spid="174"/>
                                        </p:tgtEl>
                                        <p:attrNameLst>
                                          <p:attrName>style.visibility</p:attrName>
                                        </p:attrNameLst>
                                      </p:cBhvr>
                                      <p:to>
                                        <p:strVal val="visible"/>
                                      </p:to>
                                    </p:set>
                                    <p:anim calcmode="lin" valueType="num">
                                      <p:cBhvr>
                                        <p:cTn id="25" dur="2500" fill="hold"/>
                                        <p:tgtEl>
                                          <p:spTgt spid="174"/>
                                        </p:tgtEl>
                                        <p:attrNameLst>
                                          <p:attrName>ppt_w</p:attrName>
                                        </p:attrNameLst>
                                      </p:cBhvr>
                                      <p:tavLst>
                                        <p:tav tm="0">
                                          <p:val>
                                            <p:fltVal val="0"/>
                                          </p:val>
                                        </p:tav>
                                        <p:tav tm="100000">
                                          <p:val>
                                            <p:strVal val="#ppt_w"/>
                                          </p:val>
                                        </p:tav>
                                      </p:tavLst>
                                    </p:anim>
                                    <p:anim calcmode="lin" valueType="num">
                                      <p:cBhvr>
                                        <p:cTn id="26" dur="2500" fill="hold"/>
                                        <p:tgtEl>
                                          <p:spTgt spid="1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2" grpId="1"/>
      <p:bldP build="whole" bldLvl="1" animBg="1" rev="0" advAuto="0" spid="174" grpId="4"/>
      <p:bldP build="whole" bldLvl="1" animBg="1" rev="0" advAuto="0" spid="173" grpId="3"/>
      <p:bldP build="whole" bldLvl="1" animBg="1" rev="0" advAuto="0" spid="171" grpId="2"/>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6" name="Logo-lang-24-engl Kopie 2.png" descr="Logo-lang-24-engl Kopie 2.png"/>
          <p:cNvPicPr>
            <a:picLocks noChangeAspect="1"/>
          </p:cNvPicPr>
          <p:nvPr/>
        </p:nvPicPr>
        <p:blipFill>
          <a:blip r:embed="rId2">
            <a:extLst/>
          </a:blip>
          <a:stretch>
            <a:fillRect/>
          </a:stretch>
        </p:blipFill>
        <p:spPr>
          <a:xfrm>
            <a:off x="715183" y="239828"/>
            <a:ext cx="3527256" cy="794876"/>
          </a:xfrm>
          <a:prstGeom prst="rect">
            <a:avLst/>
          </a:prstGeom>
          <a:ln w="12700">
            <a:miter lim="400000"/>
          </a:ln>
        </p:spPr>
      </p:pic>
      <p:pic>
        <p:nvPicPr>
          <p:cNvPr id="177" name="Klein_Fußzeile.png" descr="Klein_Fußzeile.png"/>
          <p:cNvPicPr>
            <a:picLocks noChangeAspect="1"/>
          </p:cNvPicPr>
          <p:nvPr/>
        </p:nvPicPr>
        <p:blipFill>
          <a:blip r:embed="rId3">
            <a:extLst/>
          </a:blip>
          <a:stretch>
            <a:fillRect/>
          </a:stretch>
        </p:blipFill>
        <p:spPr>
          <a:xfrm>
            <a:off x="9180985" y="8699685"/>
            <a:ext cx="3359652" cy="685644"/>
          </a:xfrm>
          <a:prstGeom prst="rect">
            <a:avLst/>
          </a:prstGeom>
          <a:ln w="12700">
            <a:miter lim="400000"/>
          </a:ln>
        </p:spPr>
      </p:pic>
      <p:sp>
        <p:nvSpPr>
          <p:cNvPr id="178" name="Rechteck"/>
          <p:cNvSpPr/>
          <p:nvPr/>
        </p:nvSpPr>
        <p:spPr>
          <a:xfrm>
            <a:off x="933926" y="1264115"/>
            <a:ext cx="3081371" cy="314944"/>
          </a:xfrm>
          <a:prstGeom prst="rect">
            <a:avLst/>
          </a:prstGeom>
          <a:solidFill>
            <a:srgbClr val="FFFFFF"/>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79" name="Rechteck"/>
          <p:cNvSpPr/>
          <p:nvPr/>
        </p:nvSpPr>
        <p:spPr>
          <a:xfrm>
            <a:off x="949340" y="6302233"/>
            <a:ext cx="3084430" cy="314944"/>
          </a:xfrm>
          <a:prstGeom prst="rect">
            <a:avLst/>
          </a:prstGeom>
          <a:solidFill>
            <a:srgbClr val="FFFFFF"/>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80" name="Text"/>
          <p:cNvSpPr txBox="1"/>
          <p:nvPr/>
        </p:nvSpPr>
        <p:spPr>
          <a:xfrm>
            <a:off x="6919417" y="-857"/>
            <a:ext cx="486766" cy="324511"/>
          </a:xfrm>
          <a:prstGeom prst="rect">
            <a:avLst/>
          </a:prstGeom>
          <a:ln w="12700">
            <a:miter lim="400000"/>
          </a:ln>
        </p:spPr>
        <p:txBody>
          <a:bodyPr wrap="none" lIns="50800" tIns="50800" rIns="50800" bIns="50800" anchor="ctr">
            <a:spAutoFit/>
          </a:bodyPr>
          <a:lstStyle/>
          <a:p>
            <a:pPr>
              <a:defRPr b="0" sz="1600">
                <a:solidFill>
                  <a:srgbClr val="FFFFFF"/>
                </a:solidFill>
              </a:defRPr>
            </a:pPr>
          </a:p>
        </p:txBody>
      </p:sp>
      <p:sp>
        <p:nvSpPr>
          <p:cNvPr id="181" name="Datum der Beratung"/>
          <p:cNvSpPr txBox="1"/>
          <p:nvPr/>
        </p:nvSpPr>
        <p:spPr>
          <a:xfrm>
            <a:off x="10082143" y="5360"/>
            <a:ext cx="1958747" cy="32451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1600">
                <a:solidFill>
                  <a:srgbClr val="FFFFFF"/>
                </a:solidFill>
              </a:defRPr>
            </a:lvl1pPr>
          </a:lstStyle>
          <a:p>
            <a:pPr/>
            <a:r>
              <a:t>Datum der Beratung</a:t>
            </a:r>
          </a:p>
        </p:txBody>
      </p:sp>
      <p:sp>
        <p:nvSpPr>
          <p:cNvPr id="182" name="IST und SOLL…"/>
          <p:cNvSpPr txBox="1"/>
          <p:nvPr/>
        </p:nvSpPr>
        <p:spPr>
          <a:xfrm>
            <a:off x="2138781" y="2841731"/>
            <a:ext cx="8727238" cy="328908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0400">
                <a:solidFill>
                  <a:srgbClr val="00599C"/>
                </a:solidFill>
              </a:defRPr>
            </a:pPr>
            <a:r>
              <a:t>IST und SOLL</a:t>
            </a:r>
          </a:p>
          <a:p>
            <a:pPr>
              <a:defRPr sz="10400">
                <a:solidFill>
                  <a:srgbClr val="00599C"/>
                </a:solidFill>
              </a:defRPr>
            </a:pPr>
            <a:r>
              <a:t>Situation</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4" name="Logo-lang-24-engl Kopie 2.png" descr="Logo-lang-24-engl Kopie 2.png"/>
          <p:cNvPicPr>
            <a:picLocks noChangeAspect="1"/>
          </p:cNvPicPr>
          <p:nvPr/>
        </p:nvPicPr>
        <p:blipFill>
          <a:blip r:embed="rId2">
            <a:extLst/>
          </a:blip>
          <a:stretch>
            <a:fillRect/>
          </a:stretch>
        </p:blipFill>
        <p:spPr>
          <a:xfrm>
            <a:off x="715183" y="239828"/>
            <a:ext cx="3527256" cy="794876"/>
          </a:xfrm>
          <a:prstGeom prst="rect">
            <a:avLst/>
          </a:prstGeom>
          <a:ln w="12700">
            <a:miter lim="400000"/>
          </a:ln>
        </p:spPr>
      </p:pic>
      <p:pic>
        <p:nvPicPr>
          <p:cNvPr id="185" name="Klein_Fußzeile.png" descr="Klein_Fußzeile.png"/>
          <p:cNvPicPr>
            <a:picLocks noChangeAspect="1"/>
          </p:cNvPicPr>
          <p:nvPr/>
        </p:nvPicPr>
        <p:blipFill>
          <a:blip r:embed="rId3">
            <a:extLst/>
          </a:blip>
          <a:stretch>
            <a:fillRect/>
          </a:stretch>
        </p:blipFill>
        <p:spPr>
          <a:xfrm>
            <a:off x="9180985" y="8699685"/>
            <a:ext cx="3359652" cy="685644"/>
          </a:xfrm>
          <a:prstGeom prst="rect">
            <a:avLst/>
          </a:prstGeom>
          <a:ln w="12700">
            <a:miter lim="400000"/>
          </a:ln>
        </p:spPr>
      </p:pic>
      <p:sp>
        <p:nvSpPr>
          <p:cNvPr id="186" name="Rechteck"/>
          <p:cNvSpPr/>
          <p:nvPr/>
        </p:nvSpPr>
        <p:spPr>
          <a:xfrm>
            <a:off x="933926" y="1264115"/>
            <a:ext cx="3081371" cy="314944"/>
          </a:xfrm>
          <a:prstGeom prst="rect">
            <a:avLst/>
          </a:prstGeom>
          <a:solidFill>
            <a:srgbClr val="FFFFFF"/>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87" name="Rechteck"/>
          <p:cNvSpPr/>
          <p:nvPr/>
        </p:nvSpPr>
        <p:spPr>
          <a:xfrm>
            <a:off x="949340" y="6302233"/>
            <a:ext cx="3084430" cy="314944"/>
          </a:xfrm>
          <a:prstGeom prst="rect">
            <a:avLst/>
          </a:prstGeom>
          <a:solidFill>
            <a:srgbClr val="FFFFFF"/>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88" name="Text"/>
          <p:cNvSpPr txBox="1"/>
          <p:nvPr/>
        </p:nvSpPr>
        <p:spPr>
          <a:xfrm>
            <a:off x="6919417" y="-857"/>
            <a:ext cx="486766" cy="324511"/>
          </a:xfrm>
          <a:prstGeom prst="rect">
            <a:avLst/>
          </a:prstGeom>
          <a:ln w="12700">
            <a:miter lim="400000"/>
          </a:ln>
        </p:spPr>
        <p:txBody>
          <a:bodyPr wrap="none" lIns="50800" tIns="50800" rIns="50800" bIns="50800" anchor="ctr">
            <a:spAutoFit/>
          </a:bodyPr>
          <a:lstStyle/>
          <a:p>
            <a:pPr>
              <a:defRPr b="0" sz="1600">
                <a:solidFill>
                  <a:srgbClr val="FFFFFF"/>
                </a:solidFill>
              </a:defRPr>
            </a:pPr>
          </a:p>
        </p:txBody>
      </p:sp>
      <p:sp>
        <p:nvSpPr>
          <p:cNvPr id="189" name="Datum der Beratung"/>
          <p:cNvSpPr txBox="1"/>
          <p:nvPr/>
        </p:nvSpPr>
        <p:spPr>
          <a:xfrm>
            <a:off x="10082143" y="5360"/>
            <a:ext cx="1958747" cy="32451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1600">
                <a:solidFill>
                  <a:srgbClr val="FFFFFF"/>
                </a:solidFill>
              </a:defRPr>
            </a:lvl1pPr>
          </a:lstStyle>
          <a:p>
            <a:pPr/>
            <a:r>
              <a:t>Datum der Beratung</a:t>
            </a:r>
          </a:p>
        </p:txBody>
      </p:sp>
      <p:sp>
        <p:nvSpPr>
          <p:cNvPr id="190" name="Sonstige Fragen?"/>
          <p:cNvSpPr txBox="1"/>
          <p:nvPr/>
        </p:nvSpPr>
        <p:spPr>
          <a:xfrm>
            <a:off x="1777593" y="3765884"/>
            <a:ext cx="9449614" cy="14407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800">
                <a:solidFill>
                  <a:srgbClr val="13599C"/>
                </a:solidFill>
              </a:defRPr>
            </a:lvl1pPr>
          </a:lstStyle>
          <a:p>
            <a:pPr/>
            <a:r>
              <a:t>Sonstige Fragen?</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